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68" r:id="rId2"/>
    <p:sldId id="269" r:id="rId3"/>
    <p:sldId id="265" r:id="rId4"/>
    <p:sldId id="259" r:id="rId5"/>
    <p:sldId id="278" r:id="rId6"/>
    <p:sldId id="270" r:id="rId7"/>
    <p:sldId id="271" r:id="rId8"/>
    <p:sldId id="272" r:id="rId9"/>
    <p:sldId id="279" r:id="rId10"/>
    <p:sldId id="282" r:id="rId11"/>
    <p:sldId id="273" r:id="rId12"/>
    <p:sldId id="274" r:id="rId13"/>
    <p:sldId id="276" r:id="rId14"/>
    <p:sldId id="275" r:id="rId15"/>
    <p:sldId id="277" r:id="rId16"/>
    <p:sldId id="280" r:id="rId17"/>
    <p:sldId id="285" r:id="rId18"/>
    <p:sldId id="284" r:id="rId19"/>
    <p:sldId id="283" r:id="rId20"/>
    <p:sldId id="286" r:id="rId21"/>
    <p:sldId id="287" r:id="rId22"/>
    <p:sldId id="288" r:id="rId23"/>
    <p:sldId id="289" r:id="rId24"/>
    <p:sldId id="290" r:id="rId25"/>
    <p:sldId id="292" r:id="rId26"/>
    <p:sldId id="291" r:id="rId27"/>
    <p:sldId id="293" r:id="rId28"/>
    <p:sldId id="294" r:id="rId29"/>
    <p:sldId id="295" r:id="rId30"/>
    <p:sldId id="296" r:id="rId31"/>
    <p:sldId id="266" r:id="rId32"/>
    <p:sldId id="297" r:id="rId33"/>
    <p:sldId id="305" r:id="rId34"/>
    <p:sldId id="302" r:id="rId35"/>
    <p:sldId id="301" r:id="rId36"/>
    <p:sldId id="299" r:id="rId37"/>
    <p:sldId id="300" r:id="rId38"/>
    <p:sldId id="303" r:id="rId39"/>
    <p:sldId id="304" r:id="rId40"/>
    <p:sldId id="306" r:id="rId41"/>
    <p:sldId id="307" r:id="rId42"/>
    <p:sldId id="298" r:id="rId43"/>
  </p:sldIdLst>
  <p:sldSz cx="9144000" cy="6858000" type="screen4x3"/>
  <p:notesSz cx="6858000" cy="9144000"/>
  <p:embeddedFontLst>
    <p:embeddedFont>
      <p:font typeface="1훈떡볶이 R" panose="02020603020101020101" pitchFamily="18" charset="-127"/>
      <p:regular r:id="rId45"/>
    </p:embeddedFont>
    <p:embeddedFont>
      <p:font typeface="Amatic SC" pitchFamily="2" charset="0"/>
      <p:regular r:id="rId46"/>
      <p:bold r:id="rId47"/>
    </p:embeddedFont>
    <p:embeddedFont>
      <p:font typeface="나눔고딕" panose="020D0604000000000000" pitchFamily="50" charset="-127"/>
      <p:regular r:id="rId48"/>
      <p:bold r:id="rId49"/>
    </p:embeddedFont>
    <p:embeddedFont>
      <p:font typeface="나눔손글씨 펜" panose="03040600000000000000" pitchFamily="66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함초롬바탕" panose="02030604000101010101" pitchFamily="18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cre/ZwKJe1MOHOkj1MdzYg==" hashData="8KV1S4Set17qHU7FjKyepuKxwtpnMa5/bXJhN+w9yXdOrS7gPM+1BUVj3JZYQ/zyOwxBqf0WETfCxaWhHy+4xQ=="/>
  <p:extLst>
    <p:ext uri="{521415D9-36F7-43E2-AB2F-B90AF26B5E84}">
      <p14:sectionLst xmlns:p14="http://schemas.microsoft.com/office/powerpoint/2010/main">
        <p14:section name="week_1" id="{18054820-9168-4DC9-9862-F21D9762EA68}">
          <p14:sldIdLst>
            <p14:sldId id="268"/>
            <p14:sldId id="269"/>
            <p14:sldId id="265"/>
            <p14:sldId id="259"/>
            <p14:sldId id="278"/>
            <p14:sldId id="270"/>
            <p14:sldId id="271"/>
            <p14:sldId id="272"/>
            <p14:sldId id="279"/>
            <p14:sldId id="282"/>
            <p14:sldId id="273"/>
            <p14:sldId id="274"/>
            <p14:sldId id="276"/>
            <p14:sldId id="275"/>
            <p14:sldId id="277"/>
            <p14:sldId id="280"/>
            <p14:sldId id="285"/>
          </p14:sldIdLst>
        </p14:section>
        <p14:section name="week_2" id="{BA73D13B-DEE6-4A9E-847A-7420D7B78CAA}">
          <p14:sldIdLst>
            <p14:sldId id="284"/>
            <p14:sldId id="283"/>
            <p14:sldId id="28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66"/>
          </p14:sldIdLst>
        </p14:section>
        <p14:section name="week_3" id="{1512B7DF-A1FF-469B-8098-E22287CB73A9}">
          <p14:sldIdLst>
            <p14:sldId id="297"/>
            <p14:sldId id="305"/>
            <p14:sldId id="302"/>
            <p14:sldId id="301"/>
            <p14:sldId id="299"/>
            <p14:sldId id="300"/>
            <p14:sldId id="303"/>
            <p14:sldId id="304"/>
            <p14:sldId id="306"/>
            <p14:sldId id="30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FFFFFF"/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2" autoAdjust="0"/>
    <p:restoredTop sz="94660"/>
  </p:normalViewPr>
  <p:slideViewPr>
    <p:cSldViewPr>
      <p:cViewPr varScale="1">
        <p:scale>
          <a:sx n="108" d="100"/>
          <a:sy n="108" d="100"/>
        </p:scale>
        <p:origin x="20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33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D820B-5E40-4BC2-B022-B406C44A790B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1A36B-193B-4848-B2FB-B3418DFE469E}"/>
              </a:ext>
            </a:extLst>
          </p:cNvPr>
          <p:cNvSpPr txBox="1"/>
          <p:nvPr userDrawn="1"/>
        </p:nvSpPr>
        <p:spPr>
          <a:xfrm>
            <a:off x="7703840" y="6642516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38340-7BA8-4029-8488-59BC04E0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72618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2.jpg">
            <a:extLst>
              <a:ext uri="{FF2B5EF4-FFF2-40B4-BE49-F238E27FC236}">
                <a16:creationId xmlns:a16="http://schemas.microsoft.com/office/drawing/2014/main" id="{C7FE5825-8407-4EF1-A95C-8A555E182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F10C-BB6B-4669-A81E-E356BAB62B7E}"/>
              </a:ext>
            </a:extLst>
          </p:cNvPr>
          <p:cNvSpPr txBox="1"/>
          <p:nvPr userDrawn="1"/>
        </p:nvSpPr>
        <p:spPr>
          <a:xfrm>
            <a:off x="3563888" y="2828835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손글씨 펜" panose="020B0600000101010101" charset="-127"/>
                <a:ea typeface="나눔손글씨 펜" panose="020B0600000101010101" charset="-127"/>
              </a:rPr>
              <a:t>HTML</a:t>
            </a:r>
            <a:endParaRPr lang="ko-KR" altLang="en-US" sz="7200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67DCA-5464-4408-A765-EA684B2EB836}"/>
              </a:ext>
            </a:extLst>
          </p:cNvPr>
          <p:cNvSpPr txBox="1"/>
          <p:nvPr userDrawn="1"/>
        </p:nvSpPr>
        <p:spPr>
          <a:xfrm>
            <a:off x="4572000" y="384449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kern="1200">
                <a:solidFill>
                  <a:schemeClr val="tx1"/>
                </a:solidFill>
                <a:effectLst/>
                <a:latin typeface="나눔손글씨 펜" panose="020B0600000101010101" charset="-127"/>
                <a:ea typeface="나눔손글씨 펜" panose="020B0600000101010101" charset="-127"/>
                <a:cs typeface="+mn-cs"/>
              </a:rPr>
              <a:t>Hypertext Markup Language</a:t>
            </a:r>
            <a:endParaRPr lang="ko-KR" altLang="en-US">
              <a:latin typeface="나눔손글씨 펜" panose="020B0600000101010101" charset="-127"/>
              <a:ea typeface="나눔손글씨 펜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D6F93-9403-49C6-8418-C1ED2C5CD278}"/>
              </a:ext>
            </a:extLst>
          </p:cNvPr>
          <p:cNvSpPr txBox="1"/>
          <p:nvPr userDrawn="1"/>
        </p:nvSpPr>
        <p:spPr>
          <a:xfrm>
            <a:off x="8028384" y="6622644"/>
            <a:ext cx="1115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matic SC" pitchFamily="2" charset="0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49" r:id="rId3"/>
    <p:sldLayoutId id="2147483668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4DEB7-B782-46F4-9A32-93E33494ED42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Week_1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저장 형식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9D1A84-D189-4485-A745-18DA09C3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09" y="1809736"/>
            <a:ext cx="5669182" cy="319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A33EB-FC0D-4A32-9FA6-C73E3581F60C}"/>
              </a:ext>
            </a:extLst>
          </p:cNvPr>
          <p:cNvSpPr txBox="1"/>
          <p:nvPr/>
        </p:nvSpPr>
        <p:spPr>
          <a:xfrm>
            <a:off x="1737409" y="5229200"/>
            <a:ext cx="566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파일 형식은 </a:t>
            </a:r>
            <a:r>
              <a:rPr lang="en-US" altLang="ko-KR"/>
              <a:t>html , </a:t>
            </a:r>
            <a:r>
              <a:rPr lang="ko-KR" altLang="en-US"/>
              <a:t>인코딩 형식은 </a:t>
            </a:r>
            <a:r>
              <a:rPr lang="en-US" altLang="ko-KR"/>
              <a:t>utf-8 </a:t>
            </a:r>
            <a:r>
              <a:rPr lang="ko-KR" altLang="en-US"/>
              <a:t>로 저장을 해 준다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64FD8-4BDE-48AF-8E66-D016A61D0139}"/>
              </a:ext>
            </a:extLst>
          </p:cNvPr>
          <p:cNvSpPr txBox="1"/>
          <p:nvPr/>
        </p:nvSpPr>
        <p:spPr>
          <a:xfrm>
            <a:off x="1737409" y="5598532"/>
            <a:ext cx="513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이에 관한 이야기는 뒤에서 더 자세하게 다룬다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347644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3123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기본 형식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F9311-784B-4F35-99E1-78313A14E57B}"/>
              </a:ext>
            </a:extLst>
          </p:cNvPr>
          <p:cNvSpPr txBox="1"/>
          <p:nvPr/>
        </p:nvSpPr>
        <p:spPr>
          <a:xfrm>
            <a:off x="2843808" y="1988840"/>
            <a:ext cx="3456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&lt;html&gt;</a:t>
            </a:r>
          </a:p>
          <a:p>
            <a:r>
              <a:rPr lang="en-US" altLang="ko-KR" sz="2800"/>
              <a:t>&lt;head&gt;</a:t>
            </a:r>
          </a:p>
          <a:p>
            <a:r>
              <a:rPr lang="en-US" altLang="ko-KR" sz="2800"/>
              <a:t>&lt;title&gt;    &lt;/title&gt;</a:t>
            </a:r>
          </a:p>
          <a:p>
            <a:r>
              <a:rPr lang="en-US" altLang="ko-KR" sz="2800"/>
              <a:t>&lt;body&gt;</a:t>
            </a:r>
          </a:p>
          <a:p>
            <a:endParaRPr lang="en-US" altLang="ko-KR" sz="2800"/>
          </a:p>
          <a:p>
            <a:r>
              <a:rPr lang="en-US" altLang="ko-KR" sz="2800"/>
              <a:t>&lt;/body&gt;</a:t>
            </a:r>
          </a:p>
          <a:p>
            <a:r>
              <a:rPr lang="en-US" altLang="ko-KR" sz="2800"/>
              <a:t>&lt;/head&gt;</a:t>
            </a:r>
          </a:p>
          <a:p>
            <a:r>
              <a:rPr lang="en-US" altLang="ko-KR" sz="2800"/>
              <a:t>&lt;/html&gt;</a:t>
            </a:r>
            <a:endParaRPr lang="ko-KR" alt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53A10-AE8B-441A-8C86-0C2CDCBC593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E0A3C-7BD6-45FA-9179-B2F6B21F8CB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79300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&lt;html&gt;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0AD3-B997-43EB-A005-89755983C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333"/>
          <a:stretch/>
        </p:blipFill>
        <p:spPr>
          <a:xfrm>
            <a:off x="827584" y="3143327"/>
            <a:ext cx="4320480" cy="432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DA7456-6342-4F44-924F-AE9B8A60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2" b="-4"/>
          <a:stretch/>
        </p:blipFill>
        <p:spPr>
          <a:xfrm>
            <a:off x="827584" y="3575375"/>
            <a:ext cx="4320480" cy="5760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248AB9-0C61-4128-9C89-1BDAEEBFE199}"/>
              </a:ext>
            </a:extLst>
          </p:cNvPr>
          <p:cNvGrpSpPr/>
          <p:nvPr/>
        </p:nvGrpSpPr>
        <p:grpSpPr>
          <a:xfrm>
            <a:off x="3707904" y="4338306"/>
            <a:ext cx="4002445" cy="560711"/>
            <a:chOff x="2570777" y="4074809"/>
            <a:chExt cx="4002445" cy="5607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6E138-DAE5-4776-980C-AF85A6AF7850}"/>
                </a:ext>
              </a:extLst>
            </p:cNvPr>
            <p:cNvSpPr txBox="1"/>
            <p:nvPr/>
          </p:nvSpPr>
          <p:spPr>
            <a:xfrm>
              <a:off x="2915816" y="4170499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&lt;/html&gt;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는 문서를 종료하는 태그이다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FDC5D7A-D3FA-4C27-9889-D6C9FAF3834C}"/>
                </a:ext>
              </a:extLst>
            </p:cNvPr>
            <p:cNvSpPr/>
            <p:nvPr/>
          </p:nvSpPr>
          <p:spPr>
            <a:xfrm>
              <a:off x="2570777" y="4074809"/>
              <a:ext cx="4002445" cy="56071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7EF240-2799-42C8-9B76-581553AA9D5A}"/>
              </a:ext>
            </a:extLst>
          </p:cNvPr>
          <p:cNvGrpSpPr/>
          <p:nvPr/>
        </p:nvGrpSpPr>
        <p:grpSpPr>
          <a:xfrm>
            <a:off x="3851920" y="2418113"/>
            <a:ext cx="4176464" cy="576064"/>
            <a:chOff x="1979712" y="3932943"/>
            <a:chExt cx="4176464" cy="5760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4A1D5-762C-4B24-AF9C-376D2E20536F}"/>
                </a:ext>
              </a:extLst>
            </p:cNvPr>
            <p:cNvSpPr txBox="1"/>
            <p:nvPr/>
          </p:nvSpPr>
          <p:spPr>
            <a:xfrm>
              <a:off x="2123728" y="4070408"/>
              <a:ext cx="403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html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 임을 선언하는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1DB75BB-1906-4E94-AF50-0DC1A6EE1EFA}"/>
                </a:ext>
              </a:extLst>
            </p:cNvPr>
            <p:cNvSpPr/>
            <p:nvPr/>
          </p:nvSpPr>
          <p:spPr>
            <a:xfrm>
              <a:off x="1979712" y="3932943"/>
              <a:ext cx="3312368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E1D0AB-EC37-41DC-A506-1DB3158773A8}"/>
              </a:ext>
            </a:extLst>
          </p:cNvPr>
          <p:cNvSpPr/>
          <p:nvPr/>
        </p:nvSpPr>
        <p:spPr>
          <a:xfrm>
            <a:off x="1104870" y="3206043"/>
            <a:ext cx="2376264" cy="367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E6C7CC-FBC0-4725-BE3D-F223B2D6C6E1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2293002" y="2706145"/>
            <a:ext cx="1558918" cy="49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1DA56C-E655-48CA-8D40-4FAC4BAB9CD4}"/>
              </a:ext>
            </a:extLst>
          </p:cNvPr>
          <p:cNvSpPr/>
          <p:nvPr/>
        </p:nvSpPr>
        <p:spPr>
          <a:xfrm>
            <a:off x="1259632" y="3638091"/>
            <a:ext cx="2376264" cy="374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9BCD92-15A7-4C1C-9116-54EEAF2991B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447764" y="4012557"/>
            <a:ext cx="1260140" cy="57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27880E-A88F-4D97-99FC-19FF6FF7C3DE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1E2DF-D10C-4EC7-B411-B1F145BD6B91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23827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&lt;head&gt;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5A16AD-6FF4-47C2-9B8A-FC869BFB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6" b="69043"/>
          <a:stretch/>
        </p:blipFill>
        <p:spPr>
          <a:xfrm>
            <a:off x="827584" y="3068960"/>
            <a:ext cx="4320480" cy="576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28DFF2-D6D5-4EB6-AB42-0AC8C0A7E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94" b="17260"/>
          <a:stretch/>
        </p:blipFill>
        <p:spPr>
          <a:xfrm>
            <a:off x="816838" y="3645024"/>
            <a:ext cx="4320480" cy="57606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95F792-4C3A-4834-971F-81B52CFFC2A1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333C49-5641-4581-8857-1354A86FC13D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&lt;head&gt;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 문서의 제목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,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스크립트 등 각종 설정을 지정하는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AF05FF5-BA76-4E9B-954C-9982B52720A3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E7C149-FC8A-4894-A824-1FD9C13DAB4A}"/>
              </a:ext>
            </a:extLst>
          </p:cNvPr>
          <p:cNvSpPr/>
          <p:nvPr/>
        </p:nvSpPr>
        <p:spPr>
          <a:xfrm>
            <a:off x="1979712" y="3140968"/>
            <a:ext cx="1656184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33000D0-3C5C-4922-A279-C33584A14E59}"/>
              </a:ext>
            </a:extLst>
          </p:cNvPr>
          <p:cNvCxnSpPr>
            <a:stCxn id="2" idx="0"/>
            <a:endCxn id="30" idx="1"/>
          </p:cNvCxnSpPr>
          <p:nvPr/>
        </p:nvCxnSpPr>
        <p:spPr>
          <a:xfrm flipV="1">
            <a:off x="2807804" y="2503345"/>
            <a:ext cx="938862" cy="63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620ED0-377E-410E-B055-7CC0FD90F1DB}"/>
              </a:ext>
            </a:extLst>
          </p:cNvPr>
          <p:cNvGrpSpPr/>
          <p:nvPr/>
        </p:nvGrpSpPr>
        <p:grpSpPr>
          <a:xfrm>
            <a:off x="3287319" y="4658491"/>
            <a:ext cx="3780420" cy="938684"/>
            <a:chOff x="2818432" y="4705629"/>
            <a:chExt cx="3780420" cy="938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D3F70C-96AE-4D73-A534-F72ED7055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4" b="2869"/>
            <a:stretch/>
          </p:blipFill>
          <p:spPr>
            <a:xfrm>
              <a:off x="3502508" y="4705629"/>
              <a:ext cx="3096344" cy="9386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5E3BAB-9E7B-4407-8577-3851B1832F3C}"/>
                </a:ext>
              </a:extLst>
            </p:cNvPr>
            <p:cNvSpPr txBox="1"/>
            <p:nvPr/>
          </p:nvSpPr>
          <p:spPr>
            <a:xfrm>
              <a:off x="2818432" y="4705629"/>
              <a:ext cx="2232248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A1E54E-875C-4118-9DE8-445187188DD5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CC992-F2D1-4FB1-AFAC-CE6A4224FF1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0351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&lt;title&gt;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30449" b="58689"/>
          <a:stretch/>
        </p:blipFill>
        <p:spPr>
          <a:xfrm>
            <a:off x="750622" y="3158970"/>
            <a:ext cx="3898340" cy="5400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47743C-68BF-4226-A79A-64F42AFCA69D}"/>
              </a:ext>
            </a:extLst>
          </p:cNvPr>
          <p:cNvGrpSpPr/>
          <p:nvPr/>
        </p:nvGrpSpPr>
        <p:grpSpPr>
          <a:xfrm>
            <a:off x="3746666" y="2068871"/>
            <a:ext cx="4002445" cy="868947"/>
            <a:chOff x="2606469" y="4074809"/>
            <a:chExt cx="4002445" cy="8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D4316-E990-4656-B358-5A5788C96806}"/>
                </a:ext>
              </a:extLst>
            </p:cNvPr>
            <p:cNvSpPr txBox="1"/>
            <p:nvPr/>
          </p:nvSpPr>
          <p:spPr>
            <a:xfrm>
              <a:off x="2915815" y="4170499"/>
              <a:ext cx="3650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&lt;title&gt;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태그는 문서의 제목을 설정하는 태그이다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E2973D7-4B41-4506-B1B4-F3ACDD606DAF}"/>
                </a:ext>
              </a:extLst>
            </p:cNvPr>
            <p:cNvSpPr/>
            <p:nvPr/>
          </p:nvSpPr>
          <p:spPr>
            <a:xfrm>
              <a:off x="2606469" y="4074809"/>
              <a:ext cx="4002445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B609D2-8406-4F75-90BB-28F62694DAD2}"/>
              </a:ext>
            </a:extLst>
          </p:cNvPr>
          <p:cNvSpPr/>
          <p:nvPr/>
        </p:nvSpPr>
        <p:spPr>
          <a:xfrm>
            <a:off x="1835696" y="3158970"/>
            <a:ext cx="2736304" cy="5400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4DBB72-0B3D-4A3B-892F-7CC0F18E323F}"/>
              </a:ext>
            </a:extLst>
          </p:cNvPr>
          <p:cNvCxnSpPr>
            <a:stCxn id="3" idx="0"/>
            <a:endCxn id="26" idx="1"/>
          </p:cNvCxnSpPr>
          <p:nvPr/>
        </p:nvCxnSpPr>
        <p:spPr>
          <a:xfrm flipV="1">
            <a:off x="3203848" y="2503345"/>
            <a:ext cx="542818" cy="65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8C34DE-D004-4257-BAD9-A09DADD459BB}"/>
              </a:ext>
            </a:extLst>
          </p:cNvPr>
          <p:cNvGrpSpPr/>
          <p:nvPr/>
        </p:nvGrpSpPr>
        <p:grpSpPr>
          <a:xfrm>
            <a:off x="2428498" y="4054704"/>
            <a:ext cx="4287003" cy="1005871"/>
            <a:chOff x="2085197" y="4389809"/>
            <a:chExt cx="4287003" cy="100587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ADEA8-0D0B-46F4-8F21-3E2CADF42613}"/>
                </a:ext>
              </a:extLst>
            </p:cNvPr>
            <p:cNvSpPr txBox="1"/>
            <p:nvPr/>
          </p:nvSpPr>
          <p:spPr>
            <a:xfrm>
              <a:off x="2085197" y="4389809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ED4ACD-D9C4-4373-A625-A268C70F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9878" y="4516950"/>
              <a:ext cx="2649920" cy="43936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63438F-A8FF-45F1-A0F1-5D0D38DF0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694"/>
            <a:stretch/>
          </p:blipFill>
          <p:spPr>
            <a:xfrm>
              <a:off x="2849878" y="4956315"/>
              <a:ext cx="3522322" cy="43936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C59820-2C25-42B6-B1BF-230BB0D13D9A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7D852-6AD6-46A1-90A0-1A5B1F035582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986398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&lt;body&gt;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태그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7AA3A1-2EA1-4988-8651-A86438098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43121" b="29362"/>
          <a:stretch/>
        </p:blipFill>
        <p:spPr>
          <a:xfrm>
            <a:off x="750622" y="2831381"/>
            <a:ext cx="3898340" cy="136815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05ED57C-4609-4205-B062-FBDD027D8EBD}"/>
              </a:ext>
            </a:extLst>
          </p:cNvPr>
          <p:cNvGrpSpPr/>
          <p:nvPr/>
        </p:nvGrpSpPr>
        <p:grpSpPr>
          <a:xfrm>
            <a:off x="3923928" y="2060848"/>
            <a:ext cx="4104456" cy="868947"/>
            <a:chOff x="3851920" y="2058016"/>
            <a:chExt cx="4104456" cy="868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2B69C-E03A-43DC-939B-AF90A0AC3FE5}"/>
                </a:ext>
              </a:extLst>
            </p:cNvPr>
            <p:cNvSpPr txBox="1"/>
            <p:nvPr/>
          </p:nvSpPr>
          <p:spPr>
            <a:xfrm>
              <a:off x="3939806" y="2169323"/>
              <a:ext cx="3928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&lt;body&gt; </a:t>
              </a:r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문서의 본문으로 실질적인 웹페이지의 코딩이 이루어지는 부분이다</a:t>
              </a:r>
              <a:r>
                <a:rPr lang="en-US" altLang="ko-KR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.</a:t>
              </a:r>
              <a:endPara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85DD09-70CD-472A-BFEC-8A2870E4D10D}"/>
                </a:ext>
              </a:extLst>
            </p:cNvPr>
            <p:cNvSpPr/>
            <p:nvPr/>
          </p:nvSpPr>
          <p:spPr>
            <a:xfrm>
              <a:off x="3851920" y="2058016"/>
              <a:ext cx="4104456" cy="8689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8565F7-CE08-42CA-961D-9BA454A3C7B5}"/>
              </a:ext>
            </a:extLst>
          </p:cNvPr>
          <p:cNvSpPr/>
          <p:nvPr/>
        </p:nvSpPr>
        <p:spPr>
          <a:xfrm>
            <a:off x="1763688" y="2929795"/>
            <a:ext cx="1440160" cy="11472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7E2D347-6F83-474B-AB79-F3E6F8313291}"/>
              </a:ext>
            </a:extLst>
          </p:cNvPr>
          <p:cNvCxnSpPr>
            <a:stCxn id="4" idx="0"/>
            <a:endCxn id="13" idx="1"/>
          </p:cNvCxnSpPr>
          <p:nvPr/>
        </p:nvCxnSpPr>
        <p:spPr>
          <a:xfrm flipV="1">
            <a:off x="2483768" y="2495322"/>
            <a:ext cx="1440160" cy="43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12277A-5231-405B-8C83-7C9A7534DB4A}"/>
              </a:ext>
            </a:extLst>
          </p:cNvPr>
          <p:cNvGrpSpPr/>
          <p:nvPr/>
        </p:nvGrpSpPr>
        <p:grpSpPr>
          <a:xfrm>
            <a:off x="2015716" y="4385197"/>
            <a:ext cx="5688125" cy="1823739"/>
            <a:chOff x="2015716" y="4385197"/>
            <a:chExt cx="5688125" cy="18237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0CCBE-B393-4DE3-B527-09192360F3FC}"/>
                </a:ext>
              </a:extLst>
            </p:cNvPr>
            <p:cNvSpPr txBox="1"/>
            <p:nvPr/>
          </p:nvSpPr>
          <p:spPr>
            <a:xfrm>
              <a:off x="2015716" y="4725144"/>
              <a:ext cx="68407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ts val="7000"/>
                </a:lnSpc>
                <a:defRPr sz="6600" b="1" spc="-500">
                  <a:gradFill>
                    <a:gsLst>
                      <a:gs pos="0">
                        <a:srgbClr val="0099FF">
                          <a:alpha val="62000"/>
                        </a:srgbClr>
                      </a:gs>
                      <a:gs pos="99000">
                        <a:srgbClr val="00B0F0">
                          <a:alpha val="78000"/>
                        </a:srgbClr>
                      </a:gs>
                    </a:gsLst>
                    <a:lin ang="2700000" scaled="0"/>
                  </a:gra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sz="4000" b="0" spc="0">
                  <a:solidFill>
                    <a:schemeClr val="tx2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ex.</a:t>
              </a:r>
              <a:endParaRPr lang="en-US" altLang="ko-KR" sz="4000" b="0" spc="0" dirty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1B93DC-6AD2-4514-B3DE-A8906B8F3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745"/>
            <a:stretch/>
          </p:blipFill>
          <p:spPr>
            <a:xfrm>
              <a:off x="2646064" y="4385197"/>
              <a:ext cx="4734554" cy="182373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BC27CF3-04F4-4E40-A838-26ADCF264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855"/>
            <a:stretch/>
          </p:blipFill>
          <p:spPr>
            <a:xfrm>
              <a:off x="3707905" y="5344149"/>
              <a:ext cx="3995936" cy="66163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C745F-5396-4A51-BA46-2A8F57E55B43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59736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 시 주의 사항</a:t>
            </a:r>
            <a:r>
              <a:rPr lang="en-US" altLang="ko-KR" sz="4400" b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lang="en-US" altLang="ko-KR" sz="4400" b="0" spc="0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5879-EEFA-4782-967F-845451EB3BE1}"/>
              </a:ext>
            </a:extLst>
          </p:cNvPr>
          <p:cNvSpPr txBox="1"/>
          <p:nvPr/>
        </p:nvSpPr>
        <p:spPr>
          <a:xfrm>
            <a:off x="1450792" y="1734451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1.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는빠지면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안 된다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8AD9D-3BBF-4775-9011-23FD806DDEF0}"/>
              </a:ext>
            </a:extLst>
          </p:cNvPr>
          <p:cNvSpPr txBox="1"/>
          <p:nvPr/>
        </p:nvSpPr>
        <p:spPr>
          <a:xfrm>
            <a:off x="1450792" y="3230854"/>
            <a:ext cx="579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2.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기본 태그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(&lt;html&gt;,&lt;title&gt;,&lt;head&gt;&lt;body&gt;)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는중복되면 안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4F058-7F1D-4A3E-893D-743FD0FBA5BD}"/>
              </a:ext>
            </a:extLst>
          </p:cNvPr>
          <p:cNvSpPr txBox="1"/>
          <p:nvPr/>
        </p:nvSpPr>
        <p:spPr>
          <a:xfrm>
            <a:off x="1450792" y="4836646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3.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태그를 열어 줬다면 반드시 닫아야 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303C3-FBCF-4FA9-BF33-39BA1DAC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36" y="2165007"/>
            <a:ext cx="2897999" cy="10046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984C3-F51B-4FF0-B75C-84F10738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1" y="3678558"/>
            <a:ext cx="2903464" cy="1095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451A99-7A6A-4B53-BCD0-6CCA122E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1" y="5268226"/>
            <a:ext cx="2903464" cy="113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16427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349824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9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456384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44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49567-91C9-4B9B-A390-9FD72F0F4FC3}"/>
              </a:ext>
            </a:extLst>
          </p:cNvPr>
          <p:cNvSpPr txBox="1"/>
          <p:nvPr/>
        </p:nvSpPr>
        <p:spPr>
          <a:xfrm>
            <a:off x="1043608" y="2132856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(HTML) </a:t>
            </a:r>
            <a:r>
              <a:rPr lang="ko-KR" altLang="en-US"/>
              <a:t>문서의 맨 위쪽에 위치하는 태그</a:t>
            </a:r>
            <a:r>
              <a:rPr lang="en-US" altLang="ko-KR"/>
              <a:t>. </a:t>
            </a:r>
            <a:r>
              <a:rPr lang="en-US" altLang="ko-KR" b="1"/>
              <a:t>HEAD </a:t>
            </a:r>
            <a:r>
              <a:rPr lang="ko-KR" altLang="en-US" b="1"/>
              <a:t>태그 사이 또는 뒤에 있어도 되지만</a:t>
            </a:r>
            <a:r>
              <a:rPr lang="en-US" altLang="ko-KR" b="1"/>
              <a:t>, </a:t>
            </a:r>
            <a:r>
              <a:rPr lang="ko-KR" altLang="en-US" b="1"/>
              <a:t>반드시 </a:t>
            </a:r>
            <a:r>
              <a:rPr lang="en-US" altLang="ko-KR" b="1"/>
              <a:t>BODY </a:t>
            </a:r>
            <a:r>
              <a:rPr lang="ko-KR" altLang="en-US" b="1"/>
              <a:t>태그 앞쪽에 위치해야 </a:t>
            </a:r>
            <a:r>
              <a:rPr lang="ko-KR" altLang="en-US"/>
              <a:t>한다</a:t>
            </a:r>
            <a:r>
              <a:rPr lang="en-US" altLang="ko-KR"/>
              <a:t>. </a:t>
            </a:r>
            <a:r>
              <a:rPr lang="ko-KR" altLang="en-US"/>
              <a:t>브라우저와 검색엔진 을 사용할 수 있도록 문서의 정보를 포함하고 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63119-433F-4135-9E1A-413B2109A644}"/>
              </a:ext>
            </a:extLst>
          </p:cNvPr>
          <p:cNvSpPr txBox="1"/>
          <p:nvPr/>
        </p:nvSpPr>
        <p:spPr>
          <a:xfrm>
            <a:off x="1043608" y="3208533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메타 태그란 키워드  검색엔진에 특정 홈페이지 또는 </a:t>
            </a:r>
            <a:r>
              <a:rPr lang="en-US" altLang="ko-KR"/>
              <a:t>HTML</a:t>
            </a:r>
            <a:r>
              <a:rPr lang="ko-KR" altLang="en-US"/>
              <a:t>문서에 대한 색인정보 즉</a:t>
            </a:r>
            <a:r>
              <a:rPr lang="en-US" altLang="ko-KR"/>
              <a:t>, </a:t>
            </a:r>
            <a:r>
              <a:rPr lang="ko-KR" altLang="en-US"/>
              <a:t>키워드와 약간의 정리된 내용</a:t>
            </a:r>
            <a:r>
              <a:rPr lang="en-US" altLang="ko-KR"/>
              <a:t>(</a:t>
            </a:r>
            <a:r>
              <a:rPr lang="ko-KR" altLang="en-US"/>
              <a:t>콘텐츠</a:t>
            </a:r>
            <a:r>
              <a:rPr lang="en-US" altLang="ko-KR"/>
              <a:t>)</a:t>
            </a:r>
            <a:r>
              <a:rPr lang="ko-KR" altLang="en-US"/>
              <a:t>을 표현하는 </a:t>
            </a:r>
            <a:r>
              <a:rPr lang="en-US" altLang="ko-KR"/>
              <a:t>HTML Tag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12E1-0765-44C7-B059-E16D0F7E7343}"/>
              </a:ext>
            </a:extLst>
          </p:cNvPr>
          <p:cNvSpPr txBox="1"/>
          <p:nvPr/>
        </p:nvSpPr>
        <p:spPr>
          <a:xfrm>
            <a:off x="6487641" y="4007211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출처</a:t>
            </a:r>
            <a:r>
              <a:rPr lang="en-US" altLang="ko-KR" sz="1000"/>
              <a:t>:</a:t>
            </a:r>
            <a:r>
              <a:rPr lang="ko-KR" altLang="en-US" sz="1000"/>
              <a:t>네이버 지식백과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E31A11-0761-4F67-9458-4217614B4A95}"/>
              </a:ext>
            </a:extLst>
          </p:cNvPr>
          <p:cNvGrpSpPr/>
          <p:nvPr/>
        </p:nvGrpSpPr>
        <p:grpSpPr>
          <a:xfrm>
            <a:off x="2116770" y="4130321"/>
            <a:ext cx="3614316" cy="1448801"/>
            <a:chOff x="2195736" y="4130321"/>
            <a:chExt cx="3196183" cy="14488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D454BD-C1D4-4936-9208-E20DCFD2C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0" t="585"/>
            <a:stretch/>
          </p:blipFill>
          <p:spPr>
            <a:xfrm>
              <a:off x="2843808" y="4130321"/>
              <a:ext cx="2548111" cy="14488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AD32EA-2644-4214-8C89-12A526F872D7}"/>
                </a:ext>
              </a:extLst>
            </p:cNvPr>
            <p:cNvSpPr txBox="1"/>
            <p:nvPr/>
          </p:nvSpPr>
          <p:spPr>
            <a:xfrm>
              <a:off x="2195736" y="4479269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/>
                <a:t>ex.</a:t>
              </a:r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55475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0"/>
            <a:ext cx="9144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AB5F-E619-4A39-BCF0-77EDE8D80497}"/>
              </a:ext>
            </a:extLst>
          </p:cNvPr>
          <p:cNvSpPr txBox="1">
            <a:spLocks noChangeAspect="1"/>
          </p:cNvSpPr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26B81-BB8D-4534-AF16-581B56D37B69}"/>
              </a:ext>
            </a:extLst>
          </p:cNvPr>
          <p:cNvSpPr txBox="1"/>
          <p:nvPr/>
        </p:nvSpPr>
        <p:spPr>
          <a:xfrm>
            <a:off x="1979712" y="2420584"/>
            <a:ext cx="561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이상우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소프트웨어 융합대학</a:t>
            </a:r>
            <a:endParaRPr lang="en-US" altLang="ko-KR" sz="28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빅데이터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스마트</a:t>
            </a:r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IOT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Tel.010-5003-4508</a:t>
            </a:r>
          </a:p>
          <a:p>
            <a:r>
              <a:rPr lang="en-US" altLang="ko-KR" sz="2800">
                <a:latin typeface="1훈떡볶이 R" panose="02020603020101020101" pitchFamily="18" charset="-127"/>
                <a:ea typeface="1훈떡볶이 R" panose="02020603020101020101" pitchFamily="18" charset="-127"/>
              </a:rPr>
              <a:t>e-mail : ltkddn4508@naver.com</a:t>
            </a:r>
          </a:p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0B261-3D9C-44A2-935C-4E3BC54A72D2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멘토소개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">
        <p15:prstTrans prst="peelOff"/>
      </p:transition>
    </mc:Choice>
    <mc:Fallback xmlns="">
      <p:transition spd="slow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3131840" y="2933992"/>
            <a:ext cx="2880320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72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메타태그</a:t>
            </a:r>
            <a:endParaRPr lang="en-US" altLang="ko-KR" sz="72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00087-F21F-4615-8682-52C92B38937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690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6408712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작성자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(author)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관련 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5" y="2256791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name="author" content="your name" /&gt;</a:t>
            </a:r>
          </a:p>
          <a:p>
            <a:r>
              <a:rPr lang="en-US" altLang="ko-KR"/>
              <a:t>&lt;meta name="generator" content="dreamweaver cs6" /&gt;</a:t>
            </a:r>
          </a:p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181" y="3054103"/>
            <a:ext cx="586815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name 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속성의 값이 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페이지의 저자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개발자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이 페이지를 생성한 프로그램을 표시한다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 </a:t>
            </a:r>
          </a:p>
          <a:p>
            <a:pPr lvl="0" latinLnBrk="0"/>
            <a:endParaRPr lang="en-US" altLang="ko-KR">
              <a:solidFill>
                <a:srgbClr val="000000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"author" 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소스 상에서 자신이 제작했음을 명시할 수 있고 </a:t>
            </a:r>
          </a:p>
          <a:p>
            <a:pPr lvl="0" latinLnBrk="0"/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"generator"</a:t>
            </a:r>
            <a:r>
              <a:rPr lang="ko-KR" altLang="en-US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는 정보는 페이지를 생성한 프로그램을 나타낸다</a:t>
            </a:r>
            <a:r>
              <a:rPr lang="en-US" altLang="ko-KR">
                <a:solidFill>
                  <a:srgbClr val="00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endParaRPr kumimoji="0" lang="en-US" altLang="ko-K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content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값은 문자열 값으로 저자의 이름 을 작성 하면 된다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51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752528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우회 및 새로고침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(refresh)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메타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50CC3-95F5-413E-93FA-99363652CBEB}"/>
              </a:ext>
            </a:extLst>
          </p:cNvPr>
          <p:cNvSpPr txBox="1"/>
          <p:nvPr/>
        </p:nvSpPr>
        <p:spPr>
          <a:xfrm>
            <a:off x="928664" y="2256791"/>
            <a:ext cx="709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&lt;meta http-equiv="refresh" content="30" /&gt;</a:t>
            </a:r>
          </a:p>
          <a:p>
            <a:r>
              <a:rPr lang="en-US" altLang="ko-KR"/>
              <a:t>&lt;meta http-equiv="refresh" content="30; url=http://google.com/" /&gt;</a:t>
            </a:r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923" y="3429000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웹 페이지를 주기적으로 새로고침 하도록 만들어 주는 테그</a:t>
            </a:r>
            <a:endParaRPr lang="en-US" altLang="ko-KR"/>
          </a:p>
          <a:p>
            <a:pPr lvl="0" latinLnBrk="0"/>
            <a:r>
              <a:rPr lang="en-US" altLang="ko-KR"/>
              <a:t>content </a:t>
            </a:r>
            <a:r>
              <a:rPr lang="ko-KR" altLang="en-US"/>
              <a:t>값에는 새로고침 할 주기</a:t>
            </a:r>
            <a:r>
              <a:rPr lang="en-US" altLang="ko-KR"/>
              <a:t>(</a:t>
            </a:r>
            <a:r>
              <a:rPr lang="ko-KR" altLang="en-US"/>
              <a:t>초</a:t>
            </a:r>
            <a:r>
              <a:rPr lang="en-US" altLang="ko-KR"/>
              <a:t>)</a:t>
            </a:r>
            <a:r>
              <a:rPr lang="ko-KR" altLang="en-US"/>
              <a:t>를 입력할수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227B0-B124-4AE9-B6AD-76D0217BF9AD}"/>
              </a:ext>
            </a:extLst>
          </p:cNvPr>
          <p:cNvSpPr txBox="1"/>
          <p:nvPr/>
        </p:nvSpPr>
        <p:spPr>
          <a:xfrm>
            <a:off x="3576682" y="4304129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ex. </a:t>
            </a:r>
            <a:r>
              <a:rPr lang="en-US" altLang="ko-KR"/>
              <a:t>refresh </a:t>
            </a:r>
            <a:r>
              <a:rPr lang="ko-KR" altLang="en-US"/>
              <a:t>태그에 </a:t>
            </a:r>
            <a:r>
              <a:rPr lang="en-US" altLang="ko-KR"/>
              <a:t>url </a:t>
            </a:r>
            <a:r>
              <a:rPr lang="ko-KR" altLang="en-US"/>
              <a:t>속성을 추가해 주면 </a:t>
            </a:r>
            <a:endParaRPr lang="en-US" altLang="ko-KR"/>
          </a:p>
          <a:p>
            <a:r>
              <a:rPr lang="ko-KR" altLang="en-US"/>
              <a:t>원하는 사이트로 이동하게 만들수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4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&amp;nbsp;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072125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</a:t>
            </a:r>
            <a:r>
              <a:rPr lang="en-US" altLang="ko-KR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'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특수 기호를 나타내는 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'&amp;nbsp;’ 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는 띄어쓰기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스페이스바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문자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  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C2722F-87A7-4EE1-93AC-F777B28B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3243234"/>
            <a:ext cx="5534025" cy="230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4FECF-BBE3-49C8-BA36-34C1F733D8DA}"/>
              </a:ext>
            </a:extLst>
          </p:cNvPr>
          <p:cNvSpPr txBox="1"/>
          <p:nvPr/>
        </p:nvSpPr>
        <p:spPr>
          <a:xfrm>
            <a:off x="1084907" y="279617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6534A-06E5-4134-B64B-BEAB0D137205}"/>
              </a:ext>
            </a:extLst>
          </p:cNvPr>
          <p:cNvSpPr txBox="1"/>
          <p:nvPr/>
        </p:nvSpPr>
        <p:spPr>
          <a:xfrm>
            <a:off x="5481123" y="552371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이스케이프 문자 표 의 일부 이다</a:t>
            </a:r>
            <a:r>
              <a:rPr lang="en-US" altLang="ko-KR" sz="120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8838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&lt;Br&gt;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210624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/>
              <a:t>줄 바꿈을 하는 테그 이다</a:t>
            </a:r>
            <a:r>
              <a:rPr lang="en-US" altLang="ko-KR"/>
              <a:t>.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42F8C0-8D6D-4CAB-955B-8A8948117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27"/>
          <a:stretch/>
        </p:blipFill>
        <p:spPr>
          <a:xfrm>
            <a:off x="1718015" y="2980844"/>
            <a:ext cx="5518281" cy="261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141951" y="3188959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815250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&lt;Pre&gt;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265629"/>
            <a:ext cx="586815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pre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요소는 형식화된 텍스트를 나타내는 테그 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이 테그 안의 텍스트는 띄어쓰기나 들여쓰기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줄 바꿈 같은 것이 입력된 그대로 보여준다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0DC0E-A1CD-4ED1-AB78-8154DC90945F}"/>
              </a:ext>
            </a:extLst>
          </p:cNvPr>
          <p:cNvSpPr txBox="1"/>
          <p:nvPr/>
        </p:nvSpPr>
        <p:spPr>
          <a:xfrm>
            <a:off x="1259632" y="429249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1138B4-5A4E-452A-93C6-8ABA9087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644852"/>
            <a:ext cx="4791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&lt;h&gt;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983" y="2404129"/>
            <a:ext cx="58681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본문에서 제목을 나타낼때 사용하는 테그이다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</a:p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h1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&gt;~&lt;h6&gt;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가 있으며 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1 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가장큰 폰트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,6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이 가장 장은 폰트 이다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kumimoji="0" lang="ko-KR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A3B32-B53C-48F3-9C13-B6ED4B39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90" y="3455289"/>
            <a:ext cx="3741872" cy="23698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2033631" y="4240105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2055647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B85E692-DA80-4DF5-89F2-D7A90858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2274803"/>
            <a:ext cx="5868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9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&lt;font&gt;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테그 폰트의 크기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색상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r>
              <a: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1훈떡볶이 R" panose="02020603020101020101" pitchFamily="18" charset="-127"/>
                <a:ea typeface="1훈떡볶이 R" panose="02020603020101020101" pitchFamily="18" charset="-127"/>
              </a:rPr>
              <a:t>모양을 설정할수 있는 테그</a:t>
            </a:r>
            <a:endParaRPr kumimoji="0" lang="en-US" altLang="ko-K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B4234-E8D6-41B4-B264-53B7909BD43C}"/>
              </a:ext>
            </a:extLst>
          </p:cNvPr>
          <p:cNvSpPr txBox="1"/>
          <p:nvPr/>
        </p:nvSpPr>
        <p:spPr>
          <a:xfrm>
            <a:off x="1115616" y="393375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</a:t>
            </a:r>
            <a:endParaRPr lang="ko-KR" altLang="en-US" sz="20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583668" y="338449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E5B9A-859C-4827-8F94-40F58942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933758"/>
            <a:ext cx="2242864" cy="8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&lt;font&gt;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10/12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C4DDC-5287-4D26-8034-941C95DF23DB}"/>
              </a:ext>
            </a:extLst>
          </p:cNvPr>
          <p:cNvSpPr txBox="1"/>
          <p:nvPr/>
        </p:nvSpPr>
        <p:spPr>
          <a:xfrm>
            <a:off x="1223628" y="2075291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&lt;font size="6" face="1</a:t>
            </a:r>
            <a:r>
              <a:rPr lang="ko-KR" altLang="en-US"/>
              <a:t>훈떡볶이 </a:t>
            </a:r>
            <a:r>
              <a:rPr lang="en-US" altLang="ko-KR"/>
              <a:t>R" color="red"&gt;</a:t>
            </a:r>
            <a:r>
              <a:rPr lang="ko-KR" altLang="en-US"/>
              <a:t>안녕하세요</a:t>
            </a:r>
            <a:r>
              <a:rPr lang="en-US" altLang="ko-KR"/>
              <a:t>&lt;/font&gt;</a:t>
            </a:r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2B1A3A-F6E3-49B7-A45F-4D7E3BCA9A3A}"/>
              </a:ext>
            </a:extLst>
          </p:cNvPr>
          <p:cNvGrpSpPr/>
          <p:nvPr/>
        </p:nvGrpSpPr>
        <p:grpSpPr>
          <a:xfrm>
            <a:off x="1871700" y="2161032"/>
            <a:ext cx="4450814" cy="841603"/>
            <a:chOff x="1871700" y="2161032"/>
            <a:chExt cx="4450814" cy="84160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BB1DEA5-CD49-466C-821F-EC496753A6A4}"/>
                </a:ext>
              </a:extLst>
            </p:cNvPr>
            <p:cNvSpPr/>
            <p:nvPr/>
          </p:nvSpPr>
          <p:spPr>
            <a:xfrm>
              <a:off x="1871700" y="2161032"/>
              <a:ext cx="396044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5FA061E-740F-4E3F-BE54-17D6CF9D565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069722" y="2377056"/>
              <a:ext cx="352636" cy="440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AB03C79-6F57-445B-8767-D7FE7500412F}"/>
                </a:ext>
              </a:extLst>
            </p:cNvPr>
            <p:cNvGrpSpPr/>
            <p:nvPr/>
          </p:nvGrpSpPr>
          <p:grpSpPr>
            <a:xfrm>
              <a:off x="2352936" y="2609873"/>
              <a:ext cx="3969578" cy="392762"/>
              <a:chOff x="2352936" y="2609873"/>
              <a:chExt cx="3969578" cy="392762"/>
            </a:xfrm>
          </p:grpSpPr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9B85E692-DA80-4DF5-89F2-D7A90858B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936" y="2609873"/>
                <a:ext cx="396957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793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size 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속성 폰트의 크기를 설정 해주는 속성</a:t>
                </a:r>
                <a:r>
                  <a:rPr kumimoji="0" lang="en-US" altLang="ko-KR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.</a:t>
                </a:r>
                <a:r>
                  <a:rPr kumimoji="0" lang="ko-KR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 </a:t>
                </a:r>
                <a:endParaRPr kumimoji="0" lang="en-US" altLang="ko-KR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7A388A11-1852-4BB3-8350-C62C5CF627DB}"/>
                  </a:ext>
                </a:extLst>
              </p:cNvPr>
              <p:cNvSpPr/>
              <p:nvPr/>
            </p:nvSpPr>
            <p:spPr>
              <a:xfrm>
                <a:off x="2422358" y="2633302"/>
                <a:ext cx="3733818" cy="369333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56A9D9-DC49-48B5-B6D6-85F6B28FCB6A}"/>
              </a:ext>
            </a:extLst>
          </p:cNvPr>
          <p:cNvGrpSpPr/>
          <p:nvPr/>
        </p:nvGrpSpPr>
        <p:grpSpPr>
          <a:xfrm>
            <a:off x="2035678" y="2161032"/>
            <a:ext cx="5884693" cy="1397845"/>
            <a:chOff x="2035678" y="2161032"/>
            <a:chExt cx="5884693" cy="13978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15AA97F-520C-42BD-BEE8-ACD77F820E7D}"/>
                </a:ext>
              </a:extLst>
            </p:cNvPr>
            <p:cNvSpPr/>
            <p:nvPr/>
          </p:nvSpPr>
          <p:spPr>
            <a:xfrm>
              <a:off x="2699792" y="2161032"/>
              <a:ext cx="414046" cy="216024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D084B07-61E7-405A-98D0-874CE2F8CD1B}"/>
                </a:ext>
              </a:extLst>
            </p:cNvPr>
            <p:cNvCxnSpPr>
              <a:stCxn id="22" idx="1"/>
            </p:cNvCxnSpPr>
            <p:nvPr/>
          </p:nvCxnSpPr>
          <p:spPr>
            <a:xfrm flipH="1">
              <a:off x="2069722" y="2269044"/>
              <a:ext cx="630070" cy="94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C079FC-D79D-419B-9AB7-D95A9FE82AE0}"/>
                </a:ext>
              </a:extLst>
            </p:cNvPr>
            <p:cNvGrpSpPr/>
            <p:nvPr/>
          </p:nvGrpSpPr>
          <p:grpSpPr>
            <a:xfrm>
              <a:off x="2035678" y="3189545"/>
              <a:ext cx="5884693" cy="369332"/>
              <a:chOff x="2035678" y="3189545"/>
              <a:chExt cx="5884693" cy="36933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40F4E6B-1381-4880-A5D6-7F8FEF82A5E8}"/>
                  </a:ext>
                </a:extLst>
              </p:cNvPr>
              <p:cNvSpPr/>
              <p:nvPr/>
            </p:nvSpPr>
            <p:spPr>
              <a:xfrm>
                <a:off x="2035678" y="3197942"/>
                <a:ext cx="5884693" cy="352539"/>
              </a:xfrm>
              <a:prstGeom prst="round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06AA79-1882-412F-8016-70A14B66B581}"/>
                  </a:ext>
                </a:extLst>
              </p:cNvPr>
              <p:cNvSpPr txBox="1"/>
              <p:nvPr/>
            </p:nvSpPr>
            <p:spPr>
              <a:xfrm>
                <a:off x="2098212" y="3189545"/>
                <a:ext cx="5759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사용할 폰트를 설정하는 속성</a:t>
                </a:r>
                <a:r>
                  <a:rPr lang="en-US" altLang="ko-KR"/>
                  <a:t>, </a:t>
                </a:r>
                <a:r>
                  <a:rPr lang="ko-KR" altLang="en-US"/>
                  <a:t>내가 사용할 폰의의 이름을 적어준다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00A965-A680-499E-AF89-76C992510085}"/>
              </a:ext>
            </a:extLst>
          </p:cNvPr>
          <p:cNvGrpSpPr/>
          <p:nvPr/>
        </p:nvGrpSpPr>
        <p:grpSpPr>
          <a:xfrm>
            <a:off x="1972455" y="2161032"/>
            <a:ext cx="5822158" cy="3078962"/>
            <a:chOff x="1972455" y="2161032"/>
            <a:chExt cx="5822158" cy="307896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5ECEA95-1BAE-4F7D-BEDC-8F7F3E1F086E}"/>
                </a:ext>
              </a:extLst>
            </p:cNvPr>
            <p:cNvSpPr/>
            <p:nvPr/>
          </p:nvSpPr>
          <p:spPr>
            <a:xfrm>
              <a:off x="4427984" y="2161032"/>
              <a:ext cx="486054" cy="216024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6DBBEAB-90BF-4BA3-A2BB-72B895547CC2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flipH="1">
              <a:off x="2498504" y="2377056"/>
              <a:ext cx="2172507" cy="1422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8BF90FA-B86C-4E0F-9793-2C48F4AADDCA}"/>
                </a:ext>
              </a:extLst>
            </p:cNvPr>
            <p:cNvGrpSpPr/>
            <p:nvPr/>
          </p:nvGrpSpPr>
          <p:grpSpPr>
            <a:xfrm>
              <a:off x="1972455" y="3799834"/>
              <a:ext cx="5822158" cy="1440160"/>
              <a:chOff x="2035678" y="3717032"/>
              <a:chExt cx="5822158" cy="144016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F90D28F-30BC-4B8D-BDFD-5F35E4208B99}"/>
                  </a:ext>
                </a:extLst>
              </p:cNvPr>
              <p:cNvSpPr/>
              <p:nvPr/>
            </p:nvSpPr>
            <p:spPr>
              <a:xfrm>
                <a:off x="2035678" y="3717032"/>
                <a:ext cx="5822158" cy="1440160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C981C-4589-4D5B-9205-5CE70D31C91A}"/>
                  </a:ext>
                </a:extLst>
              </p:cNvPr>
              <p:cNvSpPr txBox="1"/>
              <p:nvPr/>
            </p:nvSpPr>
            <p:spPr>
              <a:xfrm>
                <a:off x="2142207" y="3720937"/>
                <a:ext cx="55436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폰트의 색상을 지정하는 속성 이다</a:t>
                </a:r>
                <a:r>
                  <a:rPr lang="en-US" altLang="ko-KR"/>
                  <a:t>. </a:t>
                </a:r>
                <a:r>
                  <a:rPr lang="ko-KR" altLang="en-US"/>
                  <a:t>폰트의 색상은 색의 이름 혹은 </a:t>
                </a:r>
                <a:r>
                  <a:rPr lang="en-US" altLang="ko-KR"/>
                  <a:t>html </a:t>
                </a:r>
                <a:r>
                  <a:rPr lang="ko-KR" altLang="en-US"/>
                  <a:t>생상표</a:t>
                </a:r>
                <a:r>
                  <a:rPr lang="en-US" altLang="ko-KR"/>
                  <a:t>(</a:t>
                </a:r>
                <a:r>
                  <a:rPr lang="ko-KR" altLang="en-US"/>
                  <a:t>웹색상표</a:t>
                </a:r>
                <a:r>
                  <a:rPr lang="en-US" altLang="ko-KR"/>
                  <a:t>) </a:t>
                </a:r>
                <a:r>
                  <a:rPr lang="ko-KR" altLang="en-US"/>
                  <a:t>를 통해 설정이 가능하다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F38268-1B51-4FB8-B50D-014161ED9E82}"/>
                  </a:ext>
                </a:extLst>
              </p:cNvPr>
              <p:cNvSpPr txBox="1"/>
              <p:nvPr/>
            </p:nvSpPr>
            <p:spPr>
              <a:xfrm>
                <a:off x="2142207" y="434429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ex.</a:t>
                </a:r>
                <a:r>
                  <a:rPr lang="ko-KR" altLang="en-US"/>
                  <a:t> </a:t>
                </a:r>
                <a:r>
                  <a:rPr lang="en-US" altLang="ko-KR"/>
                  <a:t>&lt;font color="red"&gt; </a:t>
                </a:r>
                <a:r>
                  <a:rPr lang="ko-KR" altLang="en-US"/>
                  <a:t>혹은 </a:t>
                </a:r>
                <a:r>
                  <a:rPr lang="en-US" altLang="ko-KR"/>
                  <a:t>&lt;font color=" #FF0000 "&gt;</a:t>
                </a:r>
                <a:r>
                  <a:rPr lang="ko-KR" altLang="en-US"/>
                  <a:t> 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9783C-4524-4168-B2E9-AE061061F450}"/>
                  </a:ext>
                </a:extLst>
              </p:cNvPr>
              <p:cNvSpPr txBox="1"/>
              <p:nvPr/>
            </p:nvSpPr>
            <p:spPr>
              <a:xfrm>
                <a:off x="2168971" y="4711562"/>
                <a:ext cx="5238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의 방식으로 폰트의 색을 설정 할수 있다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7884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&lt;a&gt;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11/12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35532-C62B-4032-9B7E-2FA5B1C25DE8}"/>
              </a:ext>
            </a:extLst>
          </p:cNvPr>
          <p:cNvSpPr txBox="1"/>
          <p:nvPr/>
        </p:nvSpPr>
        <p:spPr>
          <a:xfrm>
            <a:off x="1619672" y="249289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&lt;a&gt; </a:t>
            </a:r>
            <a:r>
              <a:rPr lang="ko-KR" altLang="en-US"/>
              <a:t>테그는 웹페이지와 웹페이지 를 연결 해주는 테그 이다</a:t>
            </a:r>
            <a:r>
              <a:rPr lang="en-US" altLang="ko-KR"/>
              <a:t>. &lt;a&gt; </a:t>
            </a:r>
            <a:r>
              <a:rPr lang="ko-KR" altLang="en-US"/>
              <a:t>테그를 이용해서 다른 페이지로 링크를 걸거나 할수있다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6822F-17AB-43C1-8368-5847B3891FE9}"/>
              </a:ext>
            </a:extLst>
          </p:cNvPr>
          <p:cNvSpPr txBox="1"/>
          <p:nvPr/>
        </p:nvSpPr>
        <p:spPr>
          <a:xfrm>
            <a:off x="1625588" y="3534108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외부 페이지로 이동을 할때는 </a:t>
            </a:r>
            <a:r>
              <a:rPr lang="en-US" altLang="ko-KR"/>
              <a:t>href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53819-83F4-4E67-8673-A9DC8363D25A}"/>
              </a:ext>
            </a:extLst>
          </p:cNvPr>
          <p:cNvSpPr txBox="1"/>
          <p:nvPr/>
        </p:nvSpPr>
        <p:spPr>
          <a:xfrm>
            <a:off x="1619672" y="3991559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href="https://www.naver.com"&gt;</a:t>
            </a:r>
            <a:r>
              <a:rPr lang="ko-KR" altLang="en-US"/>
              <a:t>네이버로 이동합니다</a:t>
            </a:r>
            <a:r>
              <a:rPr lang="en-US" altLang="ko-KR"/>
              <a:t>.&lt;/a&gt;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25E272-589E-48B3-A60E-EC4AD1A72340}"/>
              </a:ext>
            </a:extLst>
          </p:cNvPr>
          <p:cNvSpPr txBox="1"/>
          <p:nvPr/>
        </p:nvSpPr>
        <p:spPr>
          <a:xfrm>
            <a:off x="1647286" y="4479788"/>
            <a:ext cx="659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페이지 내에서 원하는 위치로 이동 하기 위해서는 </a:t>
            </a:r>
            <a:r>
              <a:rPr lang="en-US" altLang="ko-KR"/>
              <a:t>id </a:t>
            </a:r>
            <a:r>
              <a:rPr lang="ko-KR" altLang="en-US"/>
              <a:t>속성을 사용한다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6722BD-84A9-4BEC-8184-D972D7350014}"/>
              </a:ext>
            </a:extLst>
          </p:cNvPr>
          <p:cNvSpPr txBox="1"/>
          <p:nvPr/>
        </p:nvSpPr>
        <p:spPr>
          <a:xfrm>
            <a:off x="1671939" y="4843891"/>
            <a:ext cx="54203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ex. </a:t>
            </a:r>
            <a:r>
              <a:rPr lang="en-US" altLang="ko-KR"/>
              <a:t>&lt;a href="#a1"&gt;a1 </a:t>
            </a:r>
            <a:r>
              <a:rPr lang="ko-KR" altLang="en-US"/>
              <a:t>으로 이동하기</a:t>
            </a:r>
            <a:r>
              <a:rPr lang="en-US" altLang="ko-KR"/>
              <a:t>&lt;/a&gt;</a:t>
            </a:r>
          </a:p>
          <a:p>
            <a:r>
              <a:rPr lang="en-US" altLang="ko-KR"/>
              <a:t>      </a:t>
            </a:r>
            <a:r>
              <a:rPr lang="pt-BR" altLang="ko-KR"/>
              <a:t>&lt;a id="a1"&gt;a1&lt;/a&gt;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249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1" y="-4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31744-4ABD-4D42-8E57-6E681CAB5948}"/>
              </a:ext>
            </a:extLst>
          </p:cNvPr>
          <p:cNvSpPr txBox="1"/>
          <p:nvPr/>
        </p:nvSpPr>
        <p:spPr>
          <a:xfrm>
            <a:off x="1359024" y="2590877"/>
            <a:ext cx="65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웹 문서를 만들기 위하여 사용하는 기본적인 </a:t>
            </a:r>
            <a:r>
              <a:rPr lang="ko-KR" altLang="en-US" b="1">
                <a:latin typeface="1훈떡볶이 R" panose="02020603020101020101" pitchFamily="18" charset="-127"/>
                <a:ea typeface="1훈떡볶이 R" panose="02020603020101020101" pitchFamily="18" charset="-127"/>
              </a:rPr>
              <a:t>웹 언어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의 한 종류이다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BE485-7367-48AE-8AE5-3AA7B738A5C9}"/>
              </a:ext>
            </a:extLst>
          </p:cNvPr>
          <p:cNvSpPr txBox="1"/>
          <p:nvPr/>
        </p:nvSpPr>
        <p:spPr>
          <a:xfrm>
            <a:off x="1359024" y="3159471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으은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별도 컴파일러가 필요치 않으며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웹 브라우저에서 해석이 가능한 사용하기 쉬운 언어이다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E58-96B7-4521-B903-EBC363D6C9C8}"/>
              </a:ext>
            </a:extLst>
          </p:cNvPr>
          <p:cNvSpPr txBox="1"/>
          <p:nvPr/>
        </p:nvSpPr>
        <p:spPr>
          <a:xfrm>
            <a:off x="1359024" y="4005064"/>
            <a:ext cx="64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은 문서의 글자크기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글자색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글자모양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그래픽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문서이동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하이퍼링크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r>
              <a:rPr lang="ko-KR" altLang="en-US">
                <a:latin typeface="1훈떡볶이 R" panose="02020603020101020101" pitchFamily="18" charset="-127"/>
                <a:ea typeface="1훈떡볶이 R" panose="02020603020101020101" pitchFamily="18" charset="-127"/>
              </a:rPr>
              <a:t>등을 정의하는 명령어로서 홈페이지를 작성하는 데 쓰인다</a:t>
            </a:r>
            <a:r>
              <a:rPr lang="en-US" altLang="ko-KR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CED06-DF07-44BC-9B29-E11B985304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577B0-E5A3-4388-9B66-F1A0E23C264D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12/12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23FEC5-7A6A-4F49-AD97-31032722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70005"/>
            <a:ext cx="3759324" cy="723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B949A8-9AB0-4657-B067-68E6FCB0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02" y="4339328"/>
            <a:ext cx="3571875" cy="1171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15B8E-2CB7-4955-AACF-3EE526ACD3CB}"/>
              </a:ext>
            </a:extLst>
          </p:cNvPr>
          <p:cNvSpPr txBox="1"/>
          <p:nvPr/>
        </p:nvSpPr>
        <p:spPr>
          <a:xfrm>
            <a:off x="1331640" y="1860269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main.html </a:t>
            </a:r>
            <a:r>
              <a:rPr lang="ko-KR" altLang="en-US"/>
              <a:t>은 </a:t>
            </a:r>
            <a:r>
              <a:rPr lang="en-US" altLang="ko-KR"/>
              <a:t>10</a:t>
            </a:r>
            <a:r>
              <a:rPr lang="ko-KR" altLang="en-US"/>
              <a:t>초뒤에 </a:t>
            </a:r>
            <a:r>
              <a:rPr lang="en-US" altLang="ko-KR"/>
              <a:t>2.html </a:t>
            </a:r>
            <a:r>
              <a:rPr lang="ko-KR" altLang="en-US"/>
              <a:t>로 이동을 하며 </a:t>
            </a:r>
            <a:r>
              <a:rPr lang="en-US" altLang="ko-KR"/>
              <a:t>10</a:t>
            </a:r>
            <a:r>
              <a:rPr lang="ko-KR" altLang="en-US"/>
              <a:t>초뒤에 이동합니다</a:t>
            </a:r>
            <a:r>
              <a:rPr lang="en-US" altLang="ko-KR"/>
              <a:t>. </a:t>
            </a:r>
            <a:r>
              <a:rPr lang="ko-KR" altLang="en-US"/>
              <a:t>란 제목을 가지고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25DC9-6BC6-4406-BBAD-691757E19C25}"/>
              </a:ext>
            </a:extLst>
          </p:cNvPr>
          <p:cNvSpPr txBox="1"/>
          <p:nvPr/>
        </p:nvSpPr>
        <p:spPr>
          <a:xfrm>
            <a:off x="1331640" y="2548118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2.html </a:t>
            </a:r>
            <a:r>
              <a:rPr lang="ko-KR" altLang="en-US"/>
              <a:t>은 </a:t>
            </a:r>
            <a:r>
              <a:rPr lang="en-US" altLang="ko-KR"/>
              <a:t>2.html </a:t>
            </a:r>
            <a:r>
              <a:rPr lang="ko-KR" altLang="en-US"/>
              <a:t>이란 제목을 가지며 안녕하세요 란 글자를 클릭시 </a:t>
            </a:r>
            <a:r>
              <a:rPr lang="en-US" altLang="ko-KR"/>
              <a:t>naver </a:t>
            </a:r>
            <a:r>
              <a:rPr lang="ko-KR" altLang="en-US"/>
              <a:t>로 이동을 한다</a:t>
            </a:r>
            <a:r>
              <a:rPr lang="en-US" altLang="ko-KR"/>
              <a:t>. </a:t>
            </a:r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안녕하세요 란 글자는 폰트 사이즈 </a:t>
            </a:r>
            <a:r>
              <a:rPr lang="en-US" altLang="ko-KR"/>
              <a:t>5 </a:t>
            </a:r>
            <a:r>
              <a:rPr lang="ko-KR" altLang="en-US"/>
              <a:t>폰트 색상은 빨간색 을 가진다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705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C8D99-B2E6-49D4-BF8A-62854F94027B}"/>
              </a:ext>
            </a:extLst>
          </p:cNvPr>
          <p:cNvSpPr txBox="1"/>
          <p:nvPr/>
        </p:nvSpPr>
        <p:spPr>
          <a:xfrm>
            <a:off x="4103948" y="44371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Week_3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00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33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background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와 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bgcolor</a:t>
            </a:r>
            <a:endParaRPr lang="ko-KR" altLang="en-US" sz="4400" b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background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사용이 되며 배경 이미지를 설정 할때 사용한다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background=“</a:t>
            </a:r>
            <a:r>
              <a:rPr lang="ko-KR" altLang="en-US"/>
              <a:t>이미지 경로</a:t>
            </a:r>
            <a:r>
              <a:rPr lang="en-US" altLang="ko-KR"/>
              <a:t>”&gt;</a:t>
            </a:r>
          </a:p>
          <a:p>
            <a:endParaRPr lang="en-US" altLang="ko-KR"/>
          </a:p>
          <a:p>
            <a:r>
              <a:rPr lang="en-US" altLang="ko-KR"/>
              <a:t>bgcolor </a:t>
            </a:r>
            <a:r>
              <a:rPr lang="ko-KR" altLang="en-US"/>
              <a:t>는 </a:t>
            </a:r>
            <a:r>
              <a:rPr lang="en-US" altLang="ko-KR"/>
              <a:t>body </a:t>
            </a:r>
            <a:r>
              <a:rPr lang="ko-KR" altLang="en-US"/>
              <a:t>내에서 배경 색상을 설정 할때 사용 하는 속성 이다</a:t>
            </a:r>
            <a:r>
              <a:rPr lang="en-US" altLang="ko-KR"/>
              <a:t>.</a:t>
            </a:r>
          </a:p>
          <a:p>
            <a:r>
              <a:rPr lang="en-US" altLang="ko-KR"/>
              <a:t>ex . &lt;body bgcolor=“</a:t>
            </a:r>
            <a:r>
              <a:rPr lang="ko-KR" altLang="en-US"/>
              <a:t>색상 코드</a:t>
            </a:r>
            <a:r>
              <a:rPr lang="en-US" altLang="ko-KR"/>
              <a:t>”&gt;</a:t>
            </a:r>
          </a:p>
          <a:p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5BAB46-B52D-4FA2-80A0-4923B36D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054069"/>
            <a:ext cx="3012579" cy="2039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287FBA-A174-4A24-A2A0-D6CDBDC0C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26" y="4056547"/>
            <a:ext cx="3004142" cy="20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25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&lt;!-- --&gt;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09953" y="2481739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&lt;!-- --&gt; </a:t>
            </a:r>
            <a:r>
              <a:rPr lang="ko-KR" altLang="en-US"/>
              <a:t>는 소스에 설명문을 달아줄때 사용하는 테그 이다</a:t>
            </a:r>
            <a:r>
              <a:rPr lang="en-US" altLang="ko-KR"/>
              <a:t>. </a:t>
            </a:r>
          </a:p>
          <a:p>
            <a:r>
              <a:rPr lang="ko-KR" altLang="en-US"/>
              <a:t>테그를 사용하면 본문에 영향을 주지 않고 각 텍그에 설명</a:t>
            </a:r>
            <a:r>
              <a:rPr lang="en-US" altLang="ko-KR"/>
              <a:t>(</a:t>
            </a:r>
            <a:r>
              <a:rPr lang="ko-KR" altLang="en-US"/>
              <a:t>주석</a:t>
            </a:r>
            <a:r>
              <a:rPr lang="en-US" altLang="ko-KR"/>
              <a:t>)</a:t>
            </a:r>
            <a:r>
              <a:rPr lang="ko-KR" altLang="en-US"/>
              <a:t>을 달수 있다</a:t>
            </a:r>
            <a:r>
              <a:rPr lang="en-US" altLang="ko-KR"/>
              <a:t>.</a:t>
            </a:r>
          </a:p>
          <a:p>
            <a:r>
              <a:rPr lang="en-US" altLang="ko-KR"/>
              <a:t> ex : &lt;!– </a:t>
            </a:r>
            <a:r>
              <a:rPr lang="ko-KR" altLang="en-US"/>
              <a:t>주석문 입니다</a:t>
            </a:r>
            <a:r>
              <a:rPr lang="en-US" altLang="ko-KR"/>
              <a:t>. --&gt;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8E75AB-9B04-4F8A-8034-83DC49F06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3"/>
          <a:stretch/>
        </p:blipFill>
        <p:spPr>
          <a:xfrm>
            <a:off x="2411759" y="3452932"/>
            <a:ext cx="4752529" cy="20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6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&lt;center&gt;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916547"/>
            <a:ext cx="6841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&lt;center&gt; </a:t>
            </a:r>
            <a:r>
              <a:rPr lang="ko-KR" altLang="en-US"/>
              <a:t>테그는 문서를 가운데로 정렬 해주는 테그 이다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 ex : &lt;center&gt; &lt;center/&gt;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BC9012-DFAB-46D1-96A1-BD539BDF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86" y="4077072"/>
            <a:ext cx="7089676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1251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650E8-6672-4578-B443-348DF7A7F4EC}"/>
              </a:ext>
            </a:extLst>
          </p:cNvPr>
          <p:cNvSpPr txBox="1"/>
          <p:nvPr/>
        </p:nvSpPr>
        <p:spPr>
          <a:xfrm>
            <a:off x="1619672" y="1873383"/>
            <a:ext cx="68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HTML </a:t>
            </a:r>
            <a:r>
              <a:rPr lang="ko-KR" altLang="en-US"/>
              <a:t>문서 내에 이미지를 넣을 수 있는 </a:t>
            </a:r>
            <a:r>
              <a:rPr lang="en-US" altLang="ko-KR"/>
              <a:t>img </a:t>
            </a:r>
            <a:r>
              <a:rPr lang="ko-KR" altLang="en-US"/>
              <a:t>요소</a:t>
            </a:r>
            <a:r>
              <a:rPr lang="en-US" altLang="ko-KR"/>
              <a:t>(</a:t>
            </a:r>
            <a:r>
              <a:rPr lang="ko-KR" altLang="en-US"/>
              <a:t>태그</a:t>
            </a:r>
            <a:r>
              <a:rPr lang="en-US" altLang="ko-KR"/>
              <a:t>)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A1E68-5287-4CAB-A682-A9CFA34F3BBA}"/>
              </a:ext>
            </a:extLst>
          </p:cNvPr>
          <p:cNvSpPr txBox="1"/>
          <p:nvPr/>
        </p:nvSpPr>
        <p:spPr>
          <a:xfrm>
            <a:off x="1619672" y="222745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기본 형식 </a:t>
            </a:r>
            <a:r>
              <a:rPr lang="en-US" altLang="ko-KR"/>
              <a:t>: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/&gt; 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A936F-5E56-4279-BA26-3FA34989ACAE}"/>
              </a:ext>
            </a:extLst>
          </p:cNvPr>
          <p:cNvSpPr txBox="1"/>
          <p:nvPr/>
        </p:nvSpPr>
        <p:spPr>
          <a:xfrm>
            <a:off x="1619671" y="2625244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&lt;img&gt; </a:t>
            </a:r>
            <a:r>
              <a:rPr lang="ko-KR" altLang="en-US"/>
              <a:t>테그의 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67C31-D752-4C24-8735-82F412CD899A}"/>
              </a:ext>
            </a:extLst>
          </p:cNvPr>
          <p:cNvSpPr txBox="1"/>
          <p:nvPr/>
        </p:nvSpPr>
        <p:spPr>
          <a:xfrm>
            <a:off x="1879009" y="2963704"/>
            <a:ext cx="871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alt=“” </a:t>
            </a:r>
            <a:r>
              <a:rPr lang="ko-KR" altLang="en-US"/>
              <a:t>이미지를 불러오지 못할경우 </a:t>
            </a:r>
            <a:r>
              <a:rPr lang="en-US" altLang="ko-KR"/>
              <a:t>alt </a:t>
            </a:r>
            <a:r>
              <a:rPr lang="ko-KR" altLang="en-US"/>
              <a:t>속성의 내용이 대체되어 표시된다</a:t>
            </a:r>
            <a:r>
              <a:rPr lang="en-US" altLang="ko-KR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F9A54-B75B-4D67-B43C-4642BF2B0C68}"/>
              </a:ext>
            </a:extLst>
          </p:cNvPr>
          <p:cNvSpPr txBox="1"/>
          <p:nvPr/>
        </p:nvSpPr>
        <p:spPr>
          <a:xfrm>
            <a:off x="2000779" y="3880835"/>
            <a:ext cx="68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가 정상 적으로 표시 될때는 아래와 같이 표시 된다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7D9D9-83BF-40ED-B45A-16C4B397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65" y="3411118"/>
            <a:ext cx="1419225" cy="409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3A077F-F161-4017-A788-2A14C049F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802"/>
          <a:stretch/>
        </p:blipFill>
        <p:spPr>
          <a:xfrm>
            <a:off x="2008065" y="4261421"/>
            <a:ext cx="1704975" cy="3445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1B327F-1F54-4CD2-8707-16E3F100ABC7}"/>
              </a:ext>
            </a:extLst>
          </p:cNvPr>
          <p:cNvSpPr txBox="1"/>
          <p:nvPr/>
        </p:nvSpPr>
        <p:spPr>
          <a:xfrm>
            <a:off x="1879009" y="4677989"/>
            <a:ext cx="684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단 </a:t>
            </a:r>
            <a:r>
              <a:rPr lang="en-US" altLang="ko-KR"/>
              <a:t>alt </a:t>
            </a:r>
            <a:r>
              <a:rPr lang="ko-KR" altLang="en-US"/>
              <a:t>속성 은 대부분의 브라우저 에서 동작 하지 않고 단 </a:t>
            </a:r>
            <a:r>
              <a:rPr lang="en-US" altLang="ko-KR"/>
              <a:t>IE7 </a:t>
            </a:r>
            <a:r>
              <a:rPr lang="ko-KR" altLang="en-US"/>
              <a:t>이하 버전에서는 </a:t>
            </a:r>
            <a:endParaRPr lang="en-US" altLang="ko-KR"/>
          </a:p>
          <a:p>
            <a:r>
              <a:rPr lang="ko-KR" altLang="en-US"/>
              <a:t>이미지 처럼</a:t>
            </a:r>
            <a:r>
              <a:rPr lang="en-US" altLang="ko-KR"/>
              <a:t>(</a:t>
            </a:r>
            <a:r>
              <a:rPr lang="ko-KR" altLang="en-US"/>
              <a:t>툴팁</a:t>
            </a:r>
            <a:r>
              <a:rPr lang="en-US" altLang="ko-KR"/>
              <a:t>)</a:t>
            </a:r>
            <a:r>
              <a:rPr lang="ko-KR" altLang="en-US"/>
              <a:t> 표시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726DA-E077-40B1-A7C6-35D7E30451EC}"/>
              </a:ext>
            </a:extLst>
          </p:cNvPr>
          <p:cNvSpPr txBox="1"/>
          <p:nvPr/>
        </p:nvSpPr>
        <p:spPr>
          <a:xfrm>
            <a:off x="1907197" y="5366498"/>
            <a:ext cx="684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이러한 툴팁으로 표시를 원한다면 </a:t>
            </a:r>
            <a:r>
              <a:rPr lang="en-US" altLang="ko-KR"/>
              <a:t>title </a:t>
            </a:r>
            <a:r>
              <a:rPr lang="ko-KR" altLang="en-US"/>
              <a:t>속성을 사용 하면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ex 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att=“”/&gt;</a:t>
            </a:r>
          </a:p>
          <a:p>
            <a:r>
              <a:rPr lang="en-US" altLang="ko-KR"/>
              <a:t>&lt;img src="</a:t>
            </a:r>
            <a:r>
              <a:rPr lang="ko-KR" altLang="en-US"/>
              <a:t>이미지의 주소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)"</a:t>
            </a:r>
            <a:r>
              <a:rPr lang="ko-KR" altLang="en-US"/>
              <a:t> </a:t>
            </a:r>
            <a:r>
              <a:rPr lang="en-US" altLang="ko-KR"/>
              <a:t>title=“”/&gt;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17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&lt;img 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5/9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width, height </a:t>
            </a:r>
            <a:r>
              <a:rPr lang="ko-KR" altLang="en-US"/>
              <a:t>속성 </a:t>
            </a:r>
            <a:endParaRPr lang="en-US" altLang="ko-KR"/>
          </a:p>
          <a:p>
            <a:r>
              <a:rPr lang="en-US" altLang="ko-KR"/>
              <a:t> width, height </a:t>
            </a:r>
            <a:r>
              <a:rPr lang="ko-KR" altLang="en-US"/>
              <a:t>속성은 각각 이미지의 너비와 높이를 지정하는 속성이다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 ex : &lt;img src="a.jpg" alt="a.jpg“ height="400" width="300" /&gt;</a:t>
            </a:r>
          </a:p>
        </p:txBody>
      </p:sp>
    </p:spTree>
    <p:extLst>
      <p:ext uri="{BB962C8B-B14F-4D97-AF65-F5344CB8AC3E}">
        <p14:creationId xmlns:p14="http://schemas.microsoft.com/office/powerpoint/2010/main" val="1254620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6/9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493E3-5724-42EC-B64E-FF8ECFC93C40}"/>
              </a:ext>
            </a:extLst>
          </p:cNvPr>
          <p:cNvSpPr txBox="1"/>
          <p:nvPr/>
        </p:nvSpPr>
        <p:spPr>
          <a:xfrm>
            <a:off x="1338561" y="2828835"/>
            <a:ext cx="684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&lt;table&gt; </a:t>
            </a:r>
            <a:r>
              <a:rPr lang="ko-KR" altLang="en-US"/>
              <a:t>테그 는 테이블 을 생성 할때 사용 하는 테그 로 </a:t>
            </a:r>
            <a:endParaRPr lang="en-US" altLang="ko-KR"/>
          </a:p>
          <a:p>
            <a:pPr fontAlgn="base"/>
            <a:r>
              <a:rPr lang="ko-KR" altLang="en-US"/>
              <a:t>테그안에 </a:t>
            </a:r>
            <a:r>
              <a:rPr lang="en-US" altLang="ko-KR"/>
              <a:t>&lt;tr&gt;,&lt;th&gt;,&lt;td&gt; </a:t>
            </a:r>
            <a:r>
              <a:rPr lang="ko-KR" altLang="en-US"/>
              <a:t>와 같이 행</a:t>
            </a:r>
            <a:r>
              <a:rPr lang="en-US" altLang="ko-KR"/>
              <a:t>,</a:t>
            </a:r>
            <a:r>
              <a:rPr lang="ko-KR" altLang="en-US"/>
              <a:t>열을 나타내기 위한 테그들이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835CE-3CB4-46C0-916F-943D64A29673}"/>
              </a:ext>
            </a:extLst>
          </p:cNvPr>
          <p:cNvSpPr txBox="1"/>
          <p:nvPr/>
        </p:nvSpPr>
        <p:spPr>
          <a:xfrm>
            <a:off x="1478622" y="3894100"/>
            <a:ext cx="6336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/>
              <a:t>table</a:t>
            </a:r>
            <a:r>
              <a:rPr lang="ko-KR" altLang="en-US"/>
              <a:t>의 속성에는 </a:t>
            </a:r>
          </a:p>
          <a:p>
            <a:pPr fontAlgn="base"/>
            <a:r>
              <a:rPr lang="en-US" altLang="ko-KR"/>
              <a:t>border :</a:t>
            </a:r>
            <a:r>
              <a:rPr lang="ko-KR" altLang="en-US"/>
              <a:t> 표 전체의 선 두께값 설정</a:t>
            </a:r>
          </a:p>
          <a:p>
            <a:pPr fontAlgn="base"/>
            <a:r>
              <a:rPr lang="en-US" altLang="ko-KR"/>
              <a:t>cellspacing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셀과 셀 사이의 여백을 설정</a:t>
            </a:r>
          </a:p>
          <a:p>
            <a:pPr fontAlgn="base"/>
            <a:r>
              <a:rPr lang="en-US" altLang="ko-KR"/>
              <a:t>cellpadding :</a:t>
            </a:r>
            <a:r>
              <a:rPr lang="ko-KR" altLang="en-US"/>
              <a:t> 셀과 셀 안의 문자 사이 여백을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tr </a:t>
            </a:r>
            <a:r>
              <a:rPr lang="ko-KR" altLang="en-US"/>
              <a:t>의 </a:t>
            </a:r>
            <a:r>
              <a:rPr lang="en-US" altLang="ko-KR"/>
              <a:t>bgcolor</a:t>
            </a:r>
            <a:r>
              <a:rPr lang="ko-KR" altLang="en-US"/>
              <a:t>란 배경색을 설정하는 속성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align </a:t>
            </a:r>
            <a:r>
              <a:rPr lang="ko-KR" altLang="en-US"/>
              <a:t>속성은 문자열의 위치를 설정하는 속성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td </a:t>
            </a:r>
            <a:r>
              <a:rPr lang="ko-KR" altLang="en-US"/>
              <a:t>의 </a:t>
            </a:r>
            <a:r>
              <a:rPr lang="en-US" altLang="ko-KR"/>
              <a:t>bgcolor=“” </a:t>
            </a:r>
            <a:r>
              <a:rPr lang="ko-KR" altLang="en-US"/>
              <a:t>셀의 색상을 지정 하는 속성 </a:t>
            </a:r>
            <a:endParaRPr lang="en-US" altLang="ko-KR"/>
          </a:p>
          <a:p>
            <a:pPr fontAlgn="base"/>
            <a:r>
              <a:rPr lang="en-US" altLang="ko-KR"/>
              <a:t>background=“” </a:t>
            </a:r>
            <a:r>
              <a:rPr lang="ko-KR" altLang="en-US"/>
              <a:t>셀의 배경 이미지를 설정 하는 속성 </a:t>
            </a:r>
          </a:p>
          <a:p>
            <a:pPr fontAlgn="base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603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&lt;table&gt; 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테그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7/9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F3F6AD-0F8E-4B78-8968-1A10E9B7F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r="26375" b="24227"/>
          <a:stretch/>
        </p:blipFill>
        <p:spPr>
          <a:xfrm>
            <a:off x="1260836" y="2320713"/>
            <a:ext cx="2473918" cy="2727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2DBFB-1691-43B8-9457-2059ABCC87B6}"/>
              </a:ext>
            </a:extLst>
          </p:cNvPr>
          <p:cNvSpPr txBox="1"/>
          <p:nvPr/>
        </p:nvSpPr>
        <p:spPr>
          <a:xfrm>
            <a:off x="4995590" y="1086991"/>
            <a:ext cx="38248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&lt;html&gt;</a:t>
            </a:r>
          </a:p>
          <a:p>
            <a:r>
              <a:rPr lang="en-US" altLang="ko-KR"/>
              <a:t>&lt;head&gt;</a:t>
            </a:r>
          </a:p>
          <a:p>
            <a:r>
              <a:rPr lang="en-US" altLang="ko-KR"/>
              <a:t>&lt;title&gt;&lt;/title&gt;</a:t>
            </a:r>
          </a:p>
          <a:p>
            <a:r>
              <a:rPr lang="en-US" altLang="ko-KR"/>
              <a:t>&lt;/head&gt;</a:t>
            </a:r>
          </a:p>
          <a:p>
            <a:r>
              <a:rPr lang="en-US" altLang="ko-KR"/>
              <a:t>&lt;body&gt;</a:t>
            </a:r>
          </a:p>
          <a:p>
            <a:r>
              <a:rPr lang="en-US" altLang="ko-KR"/>
              <a:t>&lt;center&gt;</a:t>
            </a:r>
          </a:p>
          <a:p>
            <a:r>
              <a:rPr lang="en-US" altLang="ko-KR"/>
              <a:t>&lt;table border="1"&gt;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&lt;td&gt;1&lt;/td&gt;</a:t>
            </a:r>
          </a:p>
          <a:p>
            <a:r>
              <a:rPr lang="en-US" altLang="ko-KR"/>
              <a:t>&lt;td&gt;3&lt;/td&gt;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&lt;tr&gt;</a:t>
            </a:r>
          </a:p>
          <a:p>
            <a:r>
              <a:rPr lang="en-US" altLang="ko-KR"/>
              <a:t>&lt;td&gt;2&lt;/td&gt;</a:t>
            </a:r>
          </a:p>
          <a:p>
            <a:r>
              <a:rPr lang="en-US" altLang="ko-KR"/>
              <a:t>&lt;td&gt;4&lt;/td&gt;</a:t>
            </a:r>
          </a:p>
          <a:p>
            <a:r>
              <a:rPr lang="en-US" altLang="ko-KR"/>
              <a:t>&lt;/tr&gt;</a:t>
            </a:r>
          </a:p>
          <a:p>
            <a:r>
              <a:rPr lang="en-US" altLang="ko-KR"/>
              <a:t>&lt;/table&gt;</a:t>
            </a:r>
          </a:p>
          <a:p>
            <a:r>
              <a:rPr lang="en-US" altLang="ko-KR"/>
              <a:t>&lt;/center&gt;</a:t>
            </a:r>
          </a:p>
          <a:p>
            <a:r>
              <a:rPr lang="en-US" altLang="ko-KR"/>
              <a:t>&lt;/body&gt;</a:t>
            </a:r>
          </a:p>
          <a:p>
            <a:r>
              <a:rPr lang="en-US" altLang="ko-KR"/>
              <a:t>&lt;/html&gt;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0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0BD416-7E2F-4C91-B54E-2A34BE751DB7}"/>
              </a:ext>
            </a:extLst>
          </p:cNvPr>
          <p:cNvSpPr/>
          <p:nvPr/>
        </p:nvSpPr>
        <p:spPr>
          <a:xfrm>
            <a:off x="1556792" y="2706145"/>
            <a:ext cx="603041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HTML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에서 사용하는 명령어는 태그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(tag)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라고 하는데 꺽쇠괄호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"&lt;&gt;"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를 사용하여 나타낸다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br>
              <a:rPr lang="ko-KR" altLang="en-US"/>
            </a:b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9B570-BB83-43F8-9E4C-1701FAD513A0}"/>
              </a:ext>
            </a:extLst>
          </p:cNvPr>
          <p:cNvSpPr txBox="1"/>
          <p:nvPr/>
        </p:nvSpPr>
        <p:spPr>
          <a:xfrm>
            <a:off x="1556792" y="3866047"/>
            <a:ext cx="60304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 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태그는 시작과 끝을 표시하는 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개의 쌍으로 이루어져 있다</a:t>
            </a:r>
            <a:endParaRPr lang="en-US" altLang="ko-KR" sz="2000">
              <a:solidFill>
                <a:srgbClr val="333333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종료 태그의 이름은 슬래시 문자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[/]</a:t>
            </a:r>
            <a:r>
              <a:rPr lang="ko-KR" altLang="en-US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로 시작된다</a:t>
            </a:r>
            <a:r>
              <a:rPr lang="en-US" altLang="ko-KR" sz="2000">
                <a:solidFill>
                  <a:srgbClr val="333333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2000"/>
          </a:p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C98F1-509A-47F2-A874-41549368B5FF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97889-C9B1-442D-A276-1D86FBDF5598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40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8/9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B943E-1C31-41BA-982A-BF5FFC9F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529932"/>
            <a:ext cx="6148450" cy="4198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018894-6676-4D4E-A091-335CA805B902}"/>
              </a:ext>
            </a:extLst>
          </p:cNvPr>
          <p:cNvSpPr txBox="1"/>
          <p:nvPr/>
        </p:nvSpPr>
        <p:spPr>
          <a:xfrm>
            <a:off x="395536" y="2059656"/>
            <a:ext cx="18362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처럼  본인의 시간 표를 완성 하라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단</a:t>
            </a:r>
            <a:r>
              <a:rPr lang="en-US" altLang="ko-KR"/>
              <a:t>. </a:t>
            </a:r>
            <a:r>
              <a:rPr lang="ko-KR" altLang="en-US"/>
              <a:t>셀의 색상</a:t>
            </a:r>
            <a:r>
              <a:rPr lang="en-US" altLang="ko-KR"/>
              <a:t>,</a:t>
            </a:r>
            <a:r>
              <a:rPr lang="ko-KR" altLang="en-US"/>
              <a:t>폰트색상 배경 이미지는 </a:t>
            </a:r>
            <a:endParaRPr lang="en-US" altLang="ko-KR"/>
          </a:p>
          <a:p>
            <a:r>
              <a:rPr lang="ko-KR" altLang="en-US"/>
              <a:t>반드시 포함되어야 한다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글이 안보인다면 폰트색도 추가 하라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460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41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320480" cy="901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실습해보기</a:t>
            </a:r>
            <a:r>
              <a:rPr lang="en-US" altLang="ko-KR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400" b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힌트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4C1B5-1946-4CCE-9BD3-58AF86878D78}"/>
              </a:ext>
            </a:extLst>
          </p:cNvPr>
          <p:cNvSpPr txBox="1"/>
          <p:nvPr/>
        </p:nvSpPr>
        <p:spPr>
          <a:xfrm>
            <a:off x="7812360" y="61653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9/9</a:t>
            </a:r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827AC-18CF-4515-BBA9-8200C24051C9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7AAF-3740-417A-95EF-1B85A70A744A}"/>
              </a:ext>
            </a:extLst>
          </p:cNvPr>
          <p:cNvSpPr txBox="1"/>
          <p:nvPr/>
        </p:nvSpPr>
        <p:spPr>
          <a:xfrm>
            <a:off x="1763688" y="2420888"/>
            <a:ext cx="1512168" cy="18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BBF39-EFF5-4AC0-9DD9-27BF073F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99" y="1720716"/>
            <a:ext cx="3454325" cy="4362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EF8A0-7A22-4198-80F8-D71EF29FC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568" y="1485226"/>
            <a:ext cx="3076636" cy="45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38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642EA-EA33-4D6C-A4A3-5184E328C5EC}"/>
              </a:ext>
            </a:extLst>
          </p:cNvPr>
          <p:cNvSpPr txBox="1"/>
          <p:nvPr/>
        </p:nvSpPr>
        <p:spPr>
          <a:xfrm>
            <a:off x="3613943" y="2767280"/>
            <a:ext cx="190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latin typeface="1훈떡볶이 R" panose="02020603020101020101" pitchFamily="18" charset="-127"/>
                <a:ea typeface="1훈떡볶이 R" panose="02020603020101020101" pitchFamily="18" charset="-127"/>
              </a:rPr>
              <a:t>Q&amp;A</a:t>
            </a:r>
            <a:endParaRPr lang="ko-KR" altLang="en-US" sz="800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4ED8D-209D-4F81-8E2E-B4B81391C7F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871561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html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이란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9CEA96-9817-4F3D-96F7-5FC9A07E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97425"/>
            <a:ext cx="5256584" cy="336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CB9F6-1067-47EB-91AC-761E95DE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319" y="1262255"/>
            <a:ext cx="5011562" cy="433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D1C093-8FB3-4540-91CF-E716CD114CA3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1261-895A-4BBD-807E-7D0632D2D8C0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665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45365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개발툴의 종류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37D3C-B37E-4DA1-AE68-5D4245FF0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3" y="2204864"/>
            <a:ext cx="7911033" cy="325780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DE78A6-ED55-4913-97AB-3DF6DCB7B490}"/>
              </a:ext>
            </a:extLst>
          </p:cNvPr>
          <p:cNvSpPr/>
          <p:nvPr/>
        </p:nvSpPr>
        <p:spPr>
          <a:xfrm>
            <a:off x="616483" y="3573016"/>
            <a:ext cx="7911033" cy="18896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30781AD-5F18-4904-9FB7-8A64795501EF}"/>
              </a:ext>
            </a:extLst>
          </p:cNvPr>
          <p:cNvSpPr/>
          <p:nvPr/>
        </p:nvSpPr>
        <p:spPr>
          <a:xfrm>
            <a:off x="616483" y="2492896"/>
            <a:ext cx="7911033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2D8B7F-8EE9-43B6-A45D-D035E9B3FE3A}"/>
              </a:ext>
            </a:extLst>
          </p:cNvPr>
          <p:cNvGrpSpPr/>
          <p:nvPr/>
        </p:nvGrpSpPr>
        <p:grpSpPr>
          <a:xfrm>
            <a:off x="3455369" y="1331346"/>
            <a:ext cx="2196751" cy="818642"/>
            <a:chOff x="5345830" y="908720"/>
            <a:chExt cx="2247858" cy="8186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F391FC5-3F02-46AF-B63E-436ADFCF0752}"/>
                </a:ext>
              </a:extLst>
            </p:cNvPr>
            <p:cNvSpPr/>
            <p:nvPr/>
          </p:nvSpPr>
          <p:spPr>
            <a:xfrm>
              <a:off x="5345830" y="908720"/>
              <a:ext cx="1890465" cy="8186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E8864-787F-4490-AAFD-F6E65E2EBC0B}"/>
                </a:ext>
              </a:extLst>
            </p:cNvPr>
            <p:cNvSpPr txBox="1"/>
            <p:nvPr/>
          </p:nvSpPr>
          <p:spPr>
            <a:xfrm>
              <a:off x="5436096" y="1128343"/>
              <a:ext cx="2157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우리가 사용할 툴</a:t>
              </a: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5E637D7-03B6-42EA-981F-25789BEA72BB}"/>
              </a:ext>
            </a:extLst>
          </p:cNvPr>
          <p:cNvCxnSpPr>
            <a:stCxn id="12" idx="1"/>
            <a:endCxn id="19" idx="2"/>
          </p:cNvCxnSpPr>
          <p:nvPr/>
        </p:nvCxnSpPr>
        <p:spPr>
          <a:xfrm flipV="1">
            <a:off x="616483" y="1740667"/>
            <a:ext cx="2838886" cy="1040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2163FE-8060-400F-A33F-CD7B3540529B}"/>
              </a:ext>
            </a:extLst>
          </p:cNvPr>
          <p:cNvGrpSpPr/>
          <p:nvPr/>
        </p:nvGrpSpPr>
        <p:grpSpPr>
          <a:xfrm>
            <a:off x="1727684" y="3055195"/>
            <a:ext cx="2592288" cy="918659"/>
            <a:chOff x="5012170" y="2510341"/>
            <a:chExt cx="2592288" cy="91865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3156D5-F72A-4902-9A4D-754F0109363A}"/>
                </a:ext>
              </a:extLst>
            </p:cNvPr>
            <p:cNvSpPr/>
            <p:nvPr/>
          </p:nvSpPr>
          <p:spPr>
            <a:xfrm>
              <a:off x="5012170" y="2510341"/>
              <a:ext cx="2592288" cy="9186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41FF75-6C28-4D7E-A9B5-6B22D0E128FA}"/>
                </a:ext>
              </a:extLst>
            </p:cNvPr>
            <p:cNvSpPr txBox="1"/>
            <p:nvPr/>
          </p:nvSpPr>
          <p:spPr>
            <a:xfrm>
              <a:off x="5368516" y="2628332"/>
              <a:ext cx="19624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실제 개발에 많이 사용 되는 툴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07B959-6A6B-4C74-AFDE-CCD3B1EE8DBE}"/>
              </a:ext>
            </a:extLst>
          </p:cNvPr>
          <p:cNvCxnSpPr>
            <a:stCxn id="10" idx="1"/>
            <a:endCxn id="31" idx="2"/>
          </p:cNvCxnSpPr>
          <p:nvPr/>
        </p:nvCxnSpPr>
        <p:spPr>
          <a:xfrm flipV="1">
            <a:off x="616483" y="3514525"/>
            <a:ext cx="1111201" cy="100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E46EE0-CB50-4389-8078-AD227709E787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990C8-3036-4625-9B95-29B98627CDDB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204759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569810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bandicam 2019-03-25 17-17-43-649">
            <a:hlinkClick r:id="" action="ppaction://media"/>
            <a:extLst>
              <a:ext uri="{FF2B5EF4-FFF2-40B4-BE49-F238E27FC236}">
                <a16:creationId xmlns:a16="http://schemas.microsoft.com/office/drawing/2014/main" id="{6DF133AB-C559-4436-9EE2-64FF1E889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65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70EBD-DA86-4787-9297-09CC14D718E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A3AB2-6FBE-4B15-ACF3-988B9C2B2FCF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97035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67240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" name="bandicam 2019-03-25 18-20-35-976">
            <a:hlinkClick r:id="" action="ppaction://media"/>
            <a:extLst>
              <a:ext uri="{FF2B5EF4-FFF2-40B4-BE49-F238E27FC236}">
                <a16:creationId xmlns:a16="http://schemas.microsoft.com/office/drawing/2014/main" id="{FE46B4A8-337C-4E6A-87A5-22CC86E60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836" y="1946575"/>
            <a:ext cx="8108328" cy="3855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46948-540D-4EDA-86E4-0DCBE1894C46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90532-AD54-466F-9644-08B9C5217F36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271580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2" descr="C:\Documents and Settings\nhn\바탕 화면\메모장\03.jpg">
            <a:extLst>
              <a:ext uri="{FF2B5EF4-FFF2-40B4-BE49-F238E27FC236}">
                <a16:creationId xmlns:a16="http://schemas.microsoft.com/office/drawing/2014/main" id="{45EA693E-7238-4EB8-89CF-D5F511F6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C26EB0-F271-4AC0-9995-E9322AA58644}"/>
              </a:ext>
            </a:extLst>
          </p:cNvPr>
          <p:cNvSpPr txBox="1"/>
          <p:nvPr/>
        </p:nvSpPr>
        <p:spPr>
          <a:xfrm>
            <a:off x="467544" y="908720"/>
            <a:ext cx="35688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개발툴</a:t>
            </a:r>
            <a:r>
              <a:rPr lang="en-US" altLang="ko-KR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4000" b="0" spc="0">
                <a:solidFill>
                  <a:schemeClr val="tx2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리뷰</a:t>
            </a:r>
            <a:endParaRPr lang="en-US" altLang="ko-KR" sz="4000" b="0" spc="0" dirty="0">
              <a:solidFill>
                <a:schemeClr val="tx2">
                  <a:lumMod val="7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2C2766-D00B-4811-B30B-6C26A35A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3775183"/>
            <a:ext cx="4032448" cy="2156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8D7DDE-E50A-4511-8BE9-C85BA8CB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02" y="1775969"/>
            <a:ext cx="3672408" cy="2657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92EA62-4C3D-4DAE-803B-E18383401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779469"/>
            <a:ext cx="4032448" cy="21320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DCDD4-81C9-4FC4-86D5-4F04819E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31" y="1910004"/>
            <a:ext cx="3672408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9A6B2F-6A5A-42F7-AA33-0643EF62B7B0}"/>
              </a:ext>
            </a:extLst>
          </p:cNvPr>
          <p:cNvSpPr txBox="1"/>
          <p:nvPr/>
        </p:nvSpPr>
        <p:spPr>
          <a:xfrm>
            <a:off x="7812360" y="616530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/15</a:t>
            </a:r>
            <a:endParaRPr lang="ko-KR" altLang="en-US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D9098-5062-468D-9FD9-E4115E5F372E}"/>
              </a:ext>
            </a:extLst>
          </p:cNvPr>
          <p:cNvSpPr txBox="1"/>
          <p:nvPr/>
        </p:nvSpPr>
        <p:spPr>
          <a:xfrm>
            <a:off x="8027368" y="6611779"/>
            <a:ext cx="1116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j-ea"/>
                <a:ea typeface="+mj-ea"/>
                <a:cs typeface="함초롬바탕" panose="02030604000101010101" pitchFamily="18" charset="-127"/>
              </a:rPr>
              <a:t>소프트웨어융합대학 이상우</a:t>
            </a:r>
          </a:p>
        </p:txBody>
      </p:sp>
    </p:spTree>
    <p:extLst>
      <p:ext uri="{BB962C8B-B14F-4D97-AF65-F5344CB8AC3E}">
        <p14:creationId xmlns:p14="http://schemas.microsoft.com/office/powerpoint/2010/main" val="1574654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사용자 지정 1">
      <a:majorFont>
        <a:latin typeface="나눔손글씨 펜"/>
        <a:ea typeface="나눔손글씨 펜"/>
        <a:cs typeface=""/>
      </a:majorFont>
      <a:minorFont>
        <a:latin typeface="1훈떡볶이 R"/>
        <a:ea typeface="1훈떡볶이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1344</Words>
  <Application>Microsoft Office PowerPoint</Application>
  <PresentationFormat>화면 슬라이드 쇼(4:3)</PresentationFormat>
  <Paragraphs>296</Paragraphs>
  <Slides>42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나눔고딕</vt:lpstr>
      <vt:lpstr>Arial</vt:lpstr>
      <vt:lpstr>함초롬바탕</vt:lpstr>
      <vt:lpstr>1훈떡볶이 R</vt:lpstr>
      <vt:lpstr>Amatic SC</vt:lpstr>
      <vt:lpstr>맑은 고딕</vt:lpstr>
      <vt:lpstr>나눔손글씨 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한림대_멘토링_HTML_w1</dc:title>
  <dc:creator>네이버 한글캠페인;이상우</dc:creator>
  <cp:keywords>HTML</cp:keywords>
  <cp:lastModifiedBy>이상우</cp:lastModifiedBy>
  <cp:revision>81</cp:revision>
  <dcterms:created xsi:type="dcterms:W3CDTF">2011-09-02T09:01:33Z</dcterms:created>
  <dcterms:modified xsi:type="dcterms:W3CDTF">2019-04-08T17:25:53Z</dcterms:modified>
  <cp:category>Dev</cp:category>
  <cp:contentStatus/>
</cp:coreProperties>
</file>